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3" r:id="rId1"/>
  </p:sldMasterIdLst>
  <p:notesMasterIdLst>
    <p:notesMasterId r:id="rId26"/>
  </p:notesMasterIdLst>
  <p:sldIdLst>
    <p:sldId id="256" r:id="rId2"/>
    <p:sldId id="422" r:id="rId3"/>
    <p:sldId id="289" r:id="rId4"/>
    <p:sldId id="407" r:id="rId5"/>
    <p:sldId id="419" r:id="rId6"/>
    <p:sldId id="420" r:id="rId7"/>
    <p:sldId id="429" r:id="rId8"/>
    <p:sldId id="427" r:id="rId9"/>
    <p:sldId id="426" r:id="rId10"/>
    <p:sldId id="430" r:id="rId11"/>
    <p:sldId id="365" r:id="rId12"/>
    <p:sldId id="417" r:id="rId13"/>
    <p:sldId id="423" r:id="rId14"/>
    <p:sldId id="428" r:id="rId15"/>
    <p:sldId id="421" r:id="rId16"/>
    <p:sldId id="403" r:id="rId17"/>
    <p:sldId id="404" r:id="rId18"/>
    <p:sldId id="394" r:id="rId19"/>
    <p:sldId id="415" r:id="rId20"/>
    <p:sldId id="360" r:id="rId21"/>
    <p:sldId id="358" r:id="rId22"/>
    <p:sldId id="401" r:id="rId23"/>
    <p:sldId id="405" r:id="rId24"/>
    <p:sldId id="375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00"/>
    <a:srgbClr val="FFCC66"/>
    <a:srgbClr val="1C1C1C"/>
    <a:srgbClr val="000000"/>
    <a:srgbClr val="74913B"/>
    <a:srgbClr val="B2B2B2"/>
    <a:srgbClr val="C4C4C4"/>
    <a:srgbClr val="777777"/>
    <a:srgbClr val="9A47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0738" autoAdjust="0"/>
    <p:restoredTop sz="94660"/>
  </p:normalViewPr>
  <p:slideViewPr>
    <p:cSldViewPr>
      <p:cViewPr varScale="1">
        <p:scale>
          <a:sx n="69" d="100"/>
          <a:sy n="69" d="100"/>
        </p:scale>
        <p:origin x="-118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01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01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0449765-AE74-48C2-AB8D-2F5403D408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5147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27945E3-2F91-4DD8-99DB-39FB36FEC115}" type="slidenum">
              <a:rPr lang="en-US" smtClean="0"/>
              <a:pPr eaLnBrk="1" hangingPunct="1"/>
              <a:t>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43588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449765-AE74-48C2-AB8D-2F5403D4087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5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New logo with green… Patent pending…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89E32E7-6036-4D54-A4E2-4459852EF11A}" type="slidenum">
              <a:rPr lang="en-US" smtClean="0"/>
              <a:pPr eaLnBrk="1" hangingPunct="1"/>
              <a:t>21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60907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093E3-6A10-403E-9052-836CAEF1C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24066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E9EB3-D81A-4289-92F6-68C90B5F17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67868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6B964-00FF-4A8F-943B-EB888BECE3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917551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4F06D-A40B-4D69-B2F7-187150292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53560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07A91-BBC3-42CA-8840-F85C1B4A1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006462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14EB1-9540-4FA7-8864-C17035642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585855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DC94A-DF65-4C05-A601-0F88F62107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035725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299F1-5087-4EE0-A89F-C65423F7EF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29539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316B4-0470-4D6B-B972-B834E4879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915400" y="0"/>
            <a:ext cx="2286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03500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44073-3AF5-464E-8D2A-39EF12E4CF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92271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203F5-C6C4-451A-8C94-27FCBD3924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54325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37D15A9-A6E4-48CD-B481-A278A3AF3E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</p:sldLayoutIdLst>
  <p:transition spd="slow">
    <p:pull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21.wdp"/><Relationship Id="rId18" Type="http://schemas.openxmlformats.org/officeDocument/2006/relationships/image" Target="../media/image37.png"/><Relationship Id="rId3" Type="http://schemas.microsoft.com/office/2007/relationships/hdphoto" Target="../media/hdphoto16.wdp"/><Relationship Id="rId7" Type="http://schemas.microsoft.com/office/2007/relationships/hdphoto" Target="../media/hdphoto18.wdp"/><Relationship Id="rId12" Type="http://schemas.openxmlformats.org/officeDocument/2006/relationships/image" Target="../media/image34.png"/><Relationship Id="rId17" Type="http://schemas.microsoft.com/office/2007/relationships/hdphoto" Target="../media/hdphoto23.wdp"/><Relationship Id="rId2" Type="http://schemas.openxmlformats.org/officeDocument/2006/relationships/image" Target="../media/image29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microsoft.com/office/2007/relationships/hdphoto" Target="../media/hdphoto20.wdp"/><Relationship Id="rId5" Type="http://schemas.microsoft.com/office/2007/relationships/hdphoto" Target="../media/hdphoto17.wdp"/><Relationship Id="rId15" Type="http://schemas.microsoft.com/office/2007/relationships/hdphoto" Target="../media/hdphoto22.wdp"/><Relationship Id="rId10" Type="http://schemas.openxmlformats.org/officeDocument/2006/relationships/image" Target="../media/image33.png"/><Relationship Id="rId19" Type="http://schemas.openxmlformats.org/officeDocument/2006/relationships/image" Target="../media/image38.png"/><Relationship Id="rId4" Type="http://schemas.openxmlformats.org/officeDocument/2006/relationships/image" Target="../media/image30.png"/><Relationship Id="rId9" Type="http://schemas.microsoft.com/office/2007/relationships/hdphoto" Target="../media/hdphoto19.wdp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24.wdp"/><Relationship Id="rId7" Type="http://schemas.microsoft.com/office/2007/relationships/hdphoto" Target="../media/hdphoto2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microsoft.com/office/2007/relationships/hdphoto" Target="../media/hdphoto25.wdp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microsoft.com/office/2007/relationships/hdphoto" Target="../media/hdphoto27.wdp"/><Relationship Id="rId7" Type="http://schemas.microsoft.com/office/2007/relationships/hdphoto" Target="../media/hdphoto29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microsoft.com/office/2007/relationships/hdphoto" Target="../media/hdphoto28.wdp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png"/><Relationship Id="rId18" Type="http://schemas.openxmlformats.org/officeDocument/2006/relationships/image" Target="../media/image61.jpg"/><Relationship Id="rId3" Type="http://schemas.microsoft.com/office/2007/relationships/hdphoto" Target="../media/hdphoto30.wdp"/><Relationship Id="rId7" Type="http://schemas.microsoft.com/office/2007/relationships/hdphoto" Target="../media/hdphoto32.wdp"/><Relationship Id="rId12" Type="http://schemas.microsoft.com/office/2007/relationships/hdphoto" Target="../media/hdphoto34.wdp"/><Relationship Id="rId17" Type="http://schemas.microsoft.com/office/2007/relationships/hdphoto" Target="../media/hdphoto36.wdp"/><Relationship Id="rId2" Type="http://schemas.openxmlformats.org/officeDocument/2006/relationships/image" Target="../media/image52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microsoft.com/office/2007/relationships/hdphoto" Target="../media/hdphoto31.wdp"/><Relationship Id="rId15" Type="http://schemas.microsoft.com/office/2007/relationships/hdphoto" Target="../media/hdphoto35.wdp"/><Relationship Id="rId10" Type="http://schemas.microsoft.com/office/2007/relationships/hdphoto" Target="../media/hdphoto33.wdp"/><Relationship Id="rId4" Type="http://schemas.openxmlformats.org/officeDocument/2006/relationships/image" Target="../media/image53.png"/><Relationship Id="rId9" Type="http://schemas.openxmlformats.org/officeDocument/2006/relationships/image" Target="../media/image56.png"/><Relationship Id="rId1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microsoft.com/office/2007/relationships/hdphoto" Target="../media/hdphoto42.wdp"/><Relationship Id="rId18" Type="http://schemas.openxmlformats.org/officeDocument/2006/relationships/image" Target="../media/image70.png"/><Relationship Id="rId3" Type="http://schemas.microsoft.com/office/2007/relationships/hdphoto" Target="../media/hdphoto37.wdp"/><Relationship Id="rId21" Type="http://schemas.microsoft.com/office/2007/relationships/hdphoto" Target="../media/hdphoto46.wdp"/><Relationship Id="rId7" Type="http://schemas.microsoft.com/office/2007/relationships/hdphoto" Target="../media/hdphoto39.wdp"/><Relationship Id="rId12" Type="http://schemas.openxmlformats.org/officeDocument/2006/relationships/image" Target="../media/image67.png"/><Relationship Id="rId17" Type="http://schemas.microsoft.com/office/2007/relationships/hdphoto" Target="../media/hdphoto44.wdp"/><Relationship Id="rId2" Type="http://schemas.openxmlformats.org/officeDocument/2006/relationships/image" Target="../media/image62.png"/><Relationship Id="rId16" Type="http://schemas.openxmlformats.org/officeDocument/2006/relationships/image" Target="../media/image69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microsoft.com/office/2007/relationships/hdphoto" Target="../media/hdphoto41.wdp"/><Relationship Id="rId5" Type="http://schemas.microsoft.com/office/2007/relationships/hdphoto" Target="../media/hdphoto38.wdp"/><Relationship Id="rId15" Type="http://schemas.microsoft.com/office/2007/relationships/hdphoto" Target="../media/hdphoto43.wdp"/><Relationship Id="rId23" Type="http://schemas.microsoft.com/office/2007/relationships/hdphoto" Target="../media/hdphoto47.wdp"/><Relationship Id="rId10" Type="http://schemas.openxmlformats.org/officeDocument/2006/relationships/image" Target="../media/image66.png"/><Relationship Id="rId19" Type="http://schemas.microsoft.com/office/2007/relationships/hdphoto" Target="../media/hdphoto45.wdp"/><Relationship Id="rId4" Type="http://schemas.openxmlformats.org/officeDocument/2006/relationships/image" Target="../media/image63.png"/><Relationship Id="rId9" Type="http://schemas.microsoft.com/office/2007/relationships/hdphoto" Target="../media/hdphoto40.wdp"/><Relationship Id="rId14" Type="http://schemas.openxmlformats.org/officeDocument/2006/relationships/image" Target="../media/image68.png"/><Relationship Id="rId22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microsoft.com/office/2007/relationships/hdphoto" Target="../media/hdphoto53.wdp"/><Relationship Id="rId18" Type="http://schemas.openxmlformats.org/officeDocument/2006/relationships/image" Target="../media/image81.png"/><Relationship Id="rId3" Type="http://schemas.microsoft.com/office/2007/relationships/hdphoto" Target="../media/hdphoto48.wdp"/><Relationship Id="rId7" Type="http://schemas.microsoft.com/office/2007/relationships/hdphoto" Target="../media/hdphoto50.wdp"/><Relationship Id="rId12" Type="http://schemas.openxmlformats.org/officeDocument/2006/relationships/image" Target="../media/image78.png"/><Relationship Id="rId17" Type="http://schemas.microsoft.com/office/2007/relationships/hdphoto" Target="../media/hdphoto55.wdp"/><Relationship Id="rId2" Type="http://schemas.openxmlformats.org/officeDocument/2006/relationships/image" Target="../media/image73.jpe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microsoft.com/office/2007/relationships/hdphoto" Target="../media/hdphoto52.wdp"/><Relationship Id="rId5" Type="http://schemas.microsoft.com/office/2007/relationships/hdphoto" Target="../media/hdphoto49.wdp"/><Relationship Id="rId15" Type="http://schemas.microsoft.com/office/2007/relationships/hdphoto" Target="../media/hdphoto54.wdp"/><Relationship Id="rId10" Type="http://schemas.openxmlformats.org/officeDocument/2006/relationships/image" Target="../media/image77.png"/><Relationship Id="rId4" Type="http://schemas.openxmlformats.org/officeDocument/2006/relationships/image" Target="../media/image74.png"/><Relationship Id="rId9" Type="http://schemas.microsoft.com/office/2007/relationships/hdphoto" Target="../media/hdphoto51.wdp"/><Relationship Id="rId1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8.wdp"/><Relationship Id="rId13" Type="http://schemas.openxmlformats.org/officeDocument/2006/relationships/image" Target="../media/image88.png"/><Relationship Id="rId3" Type="http://schemas.microsoft.com/office/2007/relationships/hdphoto" Target="../media/hdphoto56.wdp"/><Relationship Id="rId7" Type="http://schemas.openxmlformats.org/officeDocument/2006/relationships/image" Target="../media/image85.png"/><Relationship Id="rId12" Type="http://schemas.microsoft.com/office/2007/relationships/hdphoto" Target="../media/hdphoto60.wdp"/><Relationship Id="rId2" Type="http://schemas.openxmlformats.org/officeDocument/2006/relationships/image" Target="../media/image82.png"/><Relationship Id="rId16" Type="http://schemas.microsoft.com/office/2007/relationships/hdphoto" Target="../media/hdphoto6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11" Type="http://schemas.openxmlformats.org/officeDocument/2006/relationships/image" Target="../media/image87.png"/><Relationship Id="rId5" Type="http://schemas.microsoft.com/office/2007/relationships/hdphoto" Target="../media/hdphoto57.wdp"/><Relationship Id="rId15" Type="http://schemas.openxmlformats.org/officeDocument/2006/relationships/image" Target="../media/image89.png"/><Relationship Id="rId10" Type="http://schemas.microsoft.com/office/2007/relationships/hdphoto" Target="../media/hdphoto59.wdp"/><Relationship Id="rId4" Type="http://schemas.openxmlformats.org/officeDocument/2006/relationships/image" Target="../media/image83.png"/><Relationship Id="rId9" Type="http://schemas.openxmlformats.org/officeDocument/2006/relationships/image" Target="../media/image86.png"/><Relationship Id="rId14" Type="http://schemas.microsoft.com/office/2007/relationships/hdphoto" Target="../media/hdphoto6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microsoft.com/office/2007/relationships/hdphoto" Target="../media/hdphoto63.wdp"/><Relationship Id="rId7" Type="http://schemas.microsoft.com/office/2007/relationships/hdphoto" Target="../media/hdphoto65.wdp"/><Relationship Id="rId12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microsoft.com/office/2007/relationships/hdphoto" Target="../media/hdphoto67.wdp"/><Relationship Id="rId5" Type="http://schemas.microsoft.com/office/2007/relationships/hdphoto" Target="../media/hdphoto64.wdp"/><Relationship Id="rId10" Type="http://schemas.openxmlformats.org/officeDocument/2006/relationships/image" Target="../media/image94.png"/><Relationship Id="rId4" Type="http://schemas.openxmlformats.org/officeDocument/2006/relationships/image" Target="../media/image91.png"/><Relationship Id="rId9" Type="http://schemas.microsoft.com/office/2007/relationships/hdphoto" Target="../media/hdphoto6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4.png"/><Relationship Id="rId3" Type="http://schemas.openxmlformats.org/officeDocument/2006/relationships/image" Target="../media/image97.jpeg"/><Relationship Id="rId7" Type="http://schemas.microsoft.com/office/2007/relationships/hdphoto" Target="../media/hdphoto68.wdp"/><Relationship Id="rId12" Type="http://schemas.microsoft.com/office/2007/relationships/hdphoto" Target="../media/hdphoto70.wdp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03.png"/><Relationship Id="rId5" Type="http://schemas.openxmlformats.org/officeDocument/2006/relationships/image" Target="../media/image99.jpeg"/><Relationship Id="rId15" Type="http://schemas.openxmlformats.org/officeDocument/2006/relationships/image" Target="../media/image106.png"/><Relationship Id="rId10" Type="http://schemas.openxmlformats.org/officeDocument/2006/relationships/image" Target="../media/image102.jpeg"/><Relationship Id="rId4" Type="http://schemas.openxmlformats.org/officeDocument/2006/relationships/image" Target="../media/image98.jpeg"/><Relationship Id="rId9" Type="http://schemas.microsoft.com/office/2007/relationships/hdphoto" Target="../media/hdphoto69.wdp"/><Relationship Id="rId14" Type="http://schemas.openxmlformats.org/officeDocument/2006/relationships/image" Target="../media/image10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openxmlformats.org/officeDocument/2006/relationships/image" Target="../media/image117.jpeg"/><Relationship Id="rId18" Type="http://schemas.openxmlformats.org/officeDocument/2006/relationships/image" Target="../media/image121.jpeg"/><Relationship Id="rId3" Type="http://schemas.openxmlformats.org/officeDocument/2006/relationships/image" Target="../media/image107.jpeg"/><Relationship Id="rId21" Type="http://schemas.openxmlformats.org/officeDocument/2006/relationships/image" Target="../media/image124.jpeg"/><Relationship Id="rId7" Type="http://schemas.openxmlformats.org/officeDocument/2006/relationships/image" Target="../media/image111.jpeg"/><Relationship Id="rId12" Type="http://schemas.openxmlformats.org/officeDocument/2006/relationships/image" Target="../media/image116.jpeg"/><Relationship Id="rId17" Type="http://schemas.microsoft.com/office/2007/relationships/hdphoto" Target="../media/hdphoto71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20.png"/><Relationship Id="rId20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11" Type="http://schemas.openxmlformats.org/officeDocument/2006/relationships/image" Target="../media/image115.jpeg"/><Relationship Id="rId5" Type="http://schemas.openxmlformats.org/officeDocument/2006/relationships/image" Target="../media/image109.jpeg"/><Relationship Id="rId15" Type="http://schemas.openxmlformats.org/officeDocument/2006/relationships/image" Target="../media/image119.jpeg"/><Relationship Id="rId10" Type="http://schemas.openxmlformats.org/officeDocument/2006/relationships/image" Target="../media/image114.jpeg"/><Relationship Id="rId19" Type="http://schemas.openxmlformats.org/officeDocument/2006/relationships/image" Target="../media/image122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Relationship Id="rId14" Type="http://schemas.openxmlformats.org/officeDocument/2006/relationships/image" Target="../media/image118.jpeg"/><Relationship Id="rId22" Type="http://schemas.openxmlformats.org/officeDocument/2006/relationships/image" Target="../media/image1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13" Type="http://schemas.openxmlformats.org/officeDocument/2006/relationships/image" Target="../media/image133.jpeg"/><Relationship Id="rId3" Type="http://schemas.microsoft.com/office/2007/relationships/hdphoto" Target="../media/hdphoto72.wdp"/><Relationship Id="rId7" Type="http://schemas.microsoft.com/office/2007/relationships/hdphoto" Target="../media/hdphoto74.wdp"/><Relationship Id="rId12" Type="http://schemas.openxmlformats.org/officeDocument/2006/relationships/image" Target="../media/image132.jpeg"/><Relationship Id="rId17" Type="http://schemas.openxmlformats.org/officeDocument/2006/relationships/image" Target="../media/image137.jpeg"/><Relationship Id="rId2" Type="http://schemas.openxmlformats.org/officeDocument/2006/relationships/image" Target="../media/image126.png"/><Relationship Id="rId16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131.jpeg"/><Relationship Id="rId5" Type="http://schemas.microsoft.com/office/2007/relationships/hdphoto" Target="../media/hdphoto73.wdp"/><Relationship Id="rId15" Type="http://schemas.openxmlformats.org/officeDocument/2006/relationships/image" Target="../media/image135.jpeg"/><Relationship Id="rId10" Type="http://schemas.microsoft.com/office/2007/relationships/hdphoto" Target="../media/hdphoto75.wdp"/><Relationship Id="rId4" Type="http://schemas.openxmlformats.org/officeDocument/2006/relationships/image" Target="../media/image127.png"/><Relationship Id="rId9" Type="http://schemas.openxmlformats.org/officeDocument/2006/relationships/image" Target="../media/image130.png"/><Relationship Id="rId14" Type="http://schemas.openxmlformats.org/officeDocument/2006/relationships/image" Target="../media/image134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8.wdp"/><Relationship Id="rId3" Type="http://schemas.openxmlformats.org/officeDocument/2006/relationships/image" Target="../media/image138.jpeg"/><Relationship Id="rId7" Type="http://schemas.openxmlformats.org/officeDocument/2006/relationships/image" Target="../media/image1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7.wdp"/><Relationship Id="rId5" Type="http://schemas.openxmlformats.org/officeDocument/2006/relationships/image" Target="../media/image139.jpeg"/><Relationship Id="rId10" Type="http://schemas.microsoft.com/office/2007/relationships/hdphoto" Target="../media/hdphoto79.wdp"/><Relationship Id="rId4" Type="http://schemas.microsoft.com/office/2007/relationships/hdphoto" Target="../media/hdphoto76.wdp"/><Relationship Id="rId9" Type="http://schemas.openxmlformats.org/officeDocument/2006/relationships/image" Target="../media/image1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7" Type="http://schemas.openxmlformats.org/officeDocument/2006/relationships/image" Target="../media/image147.jp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g"/><Relationship Id="rId5" Type="http://schemas.openxmlformats.org/officeDocument/2006/relationships/image" Target="../media/image145.jpg"/><Relationship Id="rId4" Type="http://schemas.openxmlformats.org/officeDocument/2006/relationships/image" Target="../media/image14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9.wdp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5.wdp"/><Relationship Id="rId3" Type="http://schemas.microsoft.com/office/2007/relationships/hdphoto" Target="../media/hdphoto10.wdp"/><Relationship Id="rId7" Type="http://schemas.microsoft.com/office/2007/relationships/hdphoto" Target="../media/hdphoto12.wdp"/><Relationship Id="rId12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5"/>
          <p:cNvSpPr txBox="1">
            <a:spLocks noChangeArrowheads="1"/>
          </p:cNvSpPr>
          <p:nvPr/>
        </p:nvSpPr>
        <p:spPr bwMode="auto">
          <a:xfrm>
            <a:off x="1295400" y="4414838"/>
            <a:ext cx="5638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/>
              <a:t>	</a:t>
            </a:r>
            <a:endParaRPr lang="en-US" b="1" dirty="0">
              <a:solidFill>
                <a:schemeClr val="accent1"/>
              </a:solidFill>
              <a:latin typeface="Candara" panose="020E0502030303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2286000"/>
            <a:ext cx="85534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accent1"/>
              </a:solidFill>
              <a:latin typeface="Candara" panose="020E0502030303020204" pitchFamily="34" charset="0"/>
            </a:endParaRPr>
          </a:p>
          <a:p>
            <a:r>
              <a:rPr lang="en-US" sz="2800" dirty="0" smtClean="0">
                <a:solidFill>
                  <a:schemeClr val="accent1"/>
                </a:solidFill>
                <a:latin typeface="Candara" panose="020E0502030303020204" pitchFamily="34" charset="0"/>
              </a:rPr>
              <a:t>	     </a:t>
            </a:r>
            <a:r>
              <a:rPr lang="en-US" sz="2800" b="1" dirty="0" smtClean="0">
                <a:solidFill>
                  <a:srgbClr val="669900"/>
                </a:solidFill>
                <a:latin typeface="Candara" panose="020E0502030303020204" pitchFamily="34" charset="0"/>
              </a:rPr>
              <a:t>INTRODUCING</a:t>
            </a:r>
            <a:r>
              <a:rPr lang="en-US" sz="2400" b="1" dirty="0" smtClean="0">
                <a:solidFill>
                  <a:srgbClr val="669900"/>
                </a:solidFill>
                <a:latin typeface="Candara" panose="020E0502030303020204" pitchFamily="34" charset="0"/>
              </a:rPr>
              <a:t> </a:t>
            </a:r>
            <a:r>
              <a:rPr lang="en-US" sz="2800" b="1" dirty="0" smtClean="0">
                <a:solidFill>
                  <a:srgbClr val="669900"/>
                </a:solidFill>
                <a:latin typeface="Candara" panose="020E0502030303020204" pitchFamily="34" charset="0"/>
              </a:rPr>
              <a:t>THE </a:t>
            </a:r>
            <a:r>
              <a:rPr lang="en-US" sz="2800" b="1" dirty="0">
                <a:solidFill>
                  <a:srgbClr val="669900"/>
                </a:solidFill>
                <a:latin typeface="Candara" panose="020E0502030303020204" pitchFamily="34" charset="0"/>
              </a:rPr>
              <a:t>PERFECT PAIRING</a:t>
            </a:r>
            <a:r>
              <a:rPr lang="en-US" sz="2800" b="1" dirty="0" smtClean="0">
                <a:solidFill>
                  <a:srgbClr val="669900"/>
                </a:solidFill>
                <a:latin typeface="Candara" panose="020E0502030303020204" pitchFamily="34" charset="0"/>
              </a:rPr>
              <a:t>…</a:t>
            </a:r>
          </a:p>
          <a:p>
            <a:r>
              <a:rPr lang="en-US" sz="2800" b="1" dirty="0" smtClean="0">
                <a:solidFill>
                  <a:srgbClr val="669900"/>
                </a:solidFill>
                <a:latin typeface="Candara" panose="020E0502030303020204" pitchFamily="34" charset="0"/>
              </a:rPr>
              <a:t>		  Current Sampling Deck 2015</a:t>
            </a:r>
            <a:endParaRPr lang="en-US" sz="2400" b="1" dirty="0" smtClean="0">
              <a:solidFill>
                <a:srgbClr val="669900"/>
              </a:solidFill>
              <a:latin typeface="Candara" panose="020E0502030303020204" pitchFamily="34" charset="0"/>
            </a:endParaRPr>
          </a:p>
          <a:p>
            <a:r>
              <a:rPr lang="en-US" sz="2400" dirty="0">
                <a:latin typeface="Candara" panose="020E0502030303020204" pitchFamily="34" charset="0"/>
              </a:rPr>
              <a:t>	</a:t>
            </a:r>
            <a:r>
              <a:rPr lang="en-US" sz="2400" dirty="0" smtClean="0">
                <a:solidFill>
                  <a:schemeClr val="accent1"/>
                </a:solidFill>
                <a:latin typeface="Century Gothic"/>
              </a:rPr>
              <a:t>  </a:t>
            </a:r>
            <a:r>
              <a:rPr lang="en-US" sz="2400" dirty="0">
                <a:latin typeface="Candara" panose="020E0502030303020204" pitchFamily="34" charset="0"/>
              </a:rPr>
              <a:t>	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28600"/>
            <a:ext cx="3200400" cy="1834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8"/>
          <a:stretch/>
        </p:blipFill>
        <p:spPr>
          <a:xfrm>
            <a:off x="3276600" y="4593104"/>
            <a:ext cx="2041573" cy="2188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4496919"/>
            <a:ext cx="1600200" cy="2209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50" y="4569582"/>
            <a:ext cx="1695450" cy="2174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28"/>
          <a:stretch/>
        </p:blipFill>
        <p:spPr>
          <a:xfrm>
            <a:off x="76200" y="4427792"/>
            <a:ext cx="1371600" cy="2278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9" r="15484"/>
          <a:stretch/>
        </p:blipFill>
        <p:spPr>
          <a:xfrm>
            <a:off x="7086600" y="4577027"/>
            <a:ext cx="1695450" cy="221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 descr="https://docs.google.com/?attid=0.1&amp;pid=gmail&amp;thid=139c353be239fbaa&amp;url=https%3A%2F%2Fmail.google.com%2Fmail%2Fu%2F0%2F%3Fui%3D2%26ik%3D721258b8da%26view%3Datt%26th%3D139c353be239fbaa%26attid%3D0.1%26disp%3Dsafe%26zw&amp;docid=331b79af32fd8dadfe41ab46f88efaa8%7C43f154847dbf41d45b2049c356c99464&amp;a=bi&amp;pagenumber=1&amp;w=89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" name="AutoShape 5" descr="https://docs.google.com/?attid=0.1&amp;pid=gmail&amp;thid=139c353be239fbaa&amp;url=https%3A%2F%2Fmail.google.com%2Fmail%2Fu%2F0%2F%3Fui%3D2%26ik%3D721258b8da%26view%3Datt%26th%3D139c353be239fbaa%26attid%3D0.1%26disp%3Dsafe%26zw&amp;docid=331b79af32fd8dadfe41ab46f88efaa8%7C43f154847dbf41d45b2049c356c99464&amp;a=bi&amp;pagenumber=2&amp;w=896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1524000" y="7938"/>
            <a:ext cx="6477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669900"/>
                </a:solidFill>
                <a:latin typeface="Candara" panose="020E0502030303020204" pitchFamily="34" charset="0"/>
              </a:rPr>
              <a:t>              </a:t>
            </a:r>
            <a:r>
              <a:rPr lang="en-US" sz="2400" b="1" dirty="0" smtClean="0">
                <a:solidFill>
                  <a:srgbClr val="669900"/>
                </a:solidFill>
                <a:latin typeface="Candara" panose="020E0502030303020204" pitchFamily="34" charset="0"/>
              </a:rPr>
              <a:t>        </a:t>
            </a:r>
            <a:r>
              <a:rPr lang="en-US" sz="2800" b="1" dirty="0" smtClean="0">
                <a:solidFill>
                  <a:srgbClr val="669900"/>
                </a:solidFill>
                <a:latin typeface="Candara" panose="020E0502030303020204" pitchFamily="34" charset="0"/>
              </a:rPr>
              <a:t>Sample Collection</a:t>
            </a:r>
            <a:endParaRPr lang="en-US" sz="2800" b="1" dirty="0">
              <a:solidFill>
                <a:srgbClr val="669900"/>
              </a:solidFill>
              <a:latin typeface="Candara" pitchFamily="34" charset="0"/>
            </a:endParaRPr>
          </a:p>
          <a:p>
            <a:pPr eaLnBrk="1" hangingPunct="1"/>
            <a:r>
              <a:rPr lang="en-US" sz="2400" dirty="0">
                <a:solidFill>
                  <a:srgbClr val="C4C4C4"/>
                </a:solidFill>
                <a:latin typeface="Candara" pitchFamily="34" charset="0"/>
              </a:rPr>
              <a:t>       </a:t>
            </a:r>
            <a:r>
              <a:rPr lang="en-US" sz="2400" dirty="0" smtClean="0">
                <a:solidFill>
                  <a:srgbClr val="C4C4C4"/>
                </a:solidFill>
                <a:latin typeface="Candara" pitchFamily="34" charset="0"/>
              </a:rPr>
              <a:t>             </a:t>
            </a:r>
            <a:r>
              <a:rPr lang="en-US" sz="2400" dirty="0" smtClean="0">
                <a:latin typeface="Candara" pitchFamily="34" charset="0"/>
              </a:rPr>
              <a:t>DTD </a:t>
            </a:r>
            <a:r>
              <a:rPr lang="en-US" sz="2400" dirty="0">
                <a:latin typeface="Candara" pitchFamily="34" charset="0"/>
              </a:rPr>
              <a:t>Newest Garnishes</a:t>
            </a:r>
            <a:endParaRPr lang="en-US" sz="1400" dirty="0">
              <a:latin typeface="Candara" pitchFamily="34" charset="0"/>
            </a:endParaRPr>
          </a:p>
        </p:txBody>
      </p:sp>
      <p:graphicFrame>
        <p:nvGraphicFramePr>
          <p:cNvPr id="8255" name="Group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731578"/>
              </p:ext>
            </p:extLst>
          </p:nvPr>
        </p:nvGraphicFramePr>
        <p:xfrm>
          <a:off x="155575" y="2617073"/>
          <a:ext cx="3273425" cy="228600"/>
        </p:xfrm>
        <a:graphic>
          <a:graphicData uri="http://schemas.openxmlformats.org/drawingml/2006/table">
            <a:tbl>
              <a:tblPr/>
              <a:tblGrid>
                <a:gridCol w="3273425"/>
              </a:tblGrid>
              <a:tr h="180772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ndara" pitchFamily="34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267" name="Group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819968"/>
              </p:ext>
            </p:extLst>
          </p:nvPr>
        </p:nvGraphicFramePr>
        <p:xfrm>
          <a:off x="2606440" y="2641022"/>
          <a:ext cx="1676400" cy="228600"/>
        </p:xfrm>
        <a:graphic>
          <a:graphicData uri="http://schemas.openxmlformats.org/drawingml/2006/table">
            <a:tbl>
              <a:tblPr/>
              <a:tblGrid>
                <a:gridCol w="16764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04" name="Group 1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332282"/>
              </p:ext>
            </p:extLst>
          </p:nvPr>
        </p:nvGraphicFramePr>
        <p:xfrm>
          <a:off x="381000" y="4038600"/>
          <a:ext cx="1676400" cy="228600"/>
        </p:xfrm>
        <a:graphic>
          <a:graphicData uri="http://schemas.openxmlformats.org/drawingml/2006/table">
            <a:tbl>
              <a:tblPr/>
              <a:tblGrid>
                <a:gridCol w="16764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ndara" pitchFamily="34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15" name="Group 1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337565"/>
              </p:ext>
            </p:extLst>
          </p:nvPr>
        </p:nvGraphicFramePr>
        <p:xfrm>
          <a:off x="3736292" y="4369007"/>
          <a:ext cx="2253704" cy="263113"/>
        </p:xfrm>
        <a:graphic>
          <a:graphicData uri="http://schemas.openxmlformats.org/drawingml/2006/table">
            <a:tbl>
              <a:tblPr/>
              <a:tblGrid>
                <a:gridCol w="2253704"/>
              </a:tblGrid>
              <a:tr h="263113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00" b="1" dirty="0" smtClean="0">
                          <a:latin typeface="Candara" panose="020E0502030303020204" pitchFamily="34" charset="0"/>
                        </a:rPr>
                        <a:t>               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ndara" pitchFamily="34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26" name="Group 1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133016"/>
              </p:ext>
            </p:extLst>
          </p:nvPr>
        </p:nvGraphicFramePr>
        <p:xfrm>
          <a:off x="4876800" y="4038600"/>
          <a:ext cx="2184400" cy="381000"/>
        </p:xfrm>
        <a:graphic>
          <a:graphicData uri="http://schemas.openxmlformats.org/drawingml/2006/table">
            <a:tbl>
              <a:tblPr/>
              <a:tblGrid>
                <a:gridCol w="21844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Candied Blood Orange</a:t>
                      </a: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ndara" pitchFamily="34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39" name="Group 1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935144"/>
              </p:ext>
            </p:extLst>
          </p:nvPr>
        </p:nvGraphicFramePr>
        <p:xfrm>
          <a:off x="7083968" y="4041775"/>
          <a:ext cx="1600200" cy="593760"/>
        </p:xfrm>
        <a:graphic>
          <a:graphicData uri="http://schemas.openxmlformats.org/drawingml/2006/table">
            <a:tbl>
              <a:tblPr/>
              <a:tblGrid>
                <a:gridCol w="1600200"/>
              </a:tblGrid>
              <a:tr h="228288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ndara" pitchFamily="34" charset="0"/>
                        <a:cs typeface="Arial" charset="0"/>
                      </a:endParaRPr>
                    </a:p>
                  </a:txBody>
                  <a:tcPr marT="45570" marB="45570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65437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570" marB="45570" anchor="b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50" name="Group 1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758506"/>
              </p:ext>
            </p:extLst>
          </p:nvPr>
        </p:nvGraphicFramePr>
        <p:xfrm>
          <a:off x="152400" y="4876800"/>
          <a:ext cx="2209800" cy="228600"/>
        </p:xfrm>
        <a:graphic>
          <a:graphicData uri="http://schemas.openxmlformats.org/drawingml/2006/table">
            <a:tbl>
              <a:tblPr/>
              <a:tblGrid>
                <a:gridCol w="22098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ndara" pitchFamily="34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61" name="Group 1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1440382"/>
              </p:ext>
            </p:extLst>
          </p:nvPr>
        </p:nvGraphicFramePr>
        <p:xfrm>
          <a:off x="5595762" y="5586993"/>
          <a:ext cx="2628901" cy="228600"/>
        </p:xfrm>
        <a:graphic>
          <a:graphicData uri="http://schemas.openxmlformats.org/drawingml/2006/table">
            <a:tbl>
              <a:tblPr/>
              <a:tblGrid>
                <a:gridCol w="2628901"/>
              </a:tblGrid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ndara" pitchFamily="34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85" name="Group 1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512844"/>
              </p:ext>
            </p:extLst>
          </p:nvPr>
        </p:nvGraphicFramePr>
        <p:xfrm>
          <a:off x="117822" y="6131696"/>
          <a:ext cx="1939578" cy="381000"/>
        </p:xfrm>
        <a:graphic>
          <a:graphicData uri="http://schemas.openxmlformats.org/drawingml/2006/table">
            <a:tbl>
              <a:tblPr/>
              <a:tblGrid>
                <a:gridCol w="1939578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Plum on Lemongrass stick</a:t>
                      </a: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ndara" pitchFamily="34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407" name="Group 2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025655"/>
              </p:ext>
            </p:extLst>
          </p:nvPr>
        </p:nvGraphicFramePr>
        <p:xfrm>
          <a:off x="7010400" y="2520076"/>
          <a:ext cx="1752600" cy="381000"/>
        </p:xfrm>
        <a:graphic>
          <a:graphicData uri="http://schemas.openxmlformats.org/drawingml/2006/table">
            <a:tbl>
              <a:tblPr/>
              <a:tblGrid>
                <a:gridCol w="17526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                                                               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Apple Flower Bud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52600" y="6211888"/>
            <a:ext cx="4800600" cy="6001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00" b="1" dirty="0" smtClean="0">
                <a:solidFill>
                  <a:schemeClr val="accent1"/>
                </a:solidFill>
                <a:latin typeface="Candara" pitchFamily="34" charset="0"/>
              </a:rPr>
              <a:t>      No </a:t>
            </a:r>
            <a:r>
              <a:rPr lang="en-US" sz="1100" b="1" dirty="0">
                <a:solidFill>
                  <a:schemeClr val="accent1"/>
                </a:solidFill>
                <a:latin typeface="Candara" pitchFamily="34" charset="0"/>
              </a:rPr>
              <a:t>Limitations!</a:t>
            </a:r>
          </a:p>
          <a:p>
            <a:pPr algn="ctr">
              <a:defRPr/>
            </a:pPr>
            <a:r>
              <a:rPr lang="en-US" sz="1100" b="1" dirty="0" smtClean="0">
                <a:solidFill>
                  <a:schemeClr val="accent1"/>
                </a:solidFill>
                <a:latin typeface="Candara" pitchFamily="34" charset="0"/>
              </a:rPr>
              <a:t>      Flavor </a:t>
            </a:r>
            <a:r>
              <a:rPr lang="en-US" sz="1100" b="1" dirty="0">
                <a:solidFill>
                  <a:schemeClr val="accent1"/>
                </a:solidFill>
                <a:latin typeface="Candara" pitchFamily="34" charset="0"/>
              </a:rPr>
              <a:t>profiles to meet any </a:t>
            </a:r>
            <a:r>
              <a:rPr lang="en-US" sz="1100" b="1" dirty="0" smtClean="0">
                <a:solidFill>
                  <a:schemeClr val="accent1"/>
                </a:solidFill>
                <a:latin typeface="Candara" pitchFamily="34" charset="0"/>
              </a:rPr>
              <a:t>beverage </a:t>
            </a:r>
            <a:r>
              <a:rPr lang="en-US" sz="1100" b="1" dirty="0">
                <a:solidFill>
                  <a:schemeClr val="accent1"/>
                </a:solidFill>
                <a:latin typeface="Candara" pitchFamily="34" charset="0"/>
              </a:rPr>
              <a:t>creation. </a:t>
            </a:r>
          </a:p>
          <a:p>
            <a:pPr algn="ctr">
              <a:defRPr/>
            </a:pPr>
            <a:r>
              <a:rPr lang="en-US" sz="1100" b="1" dirty="0" smtClean="0">
                <a:solidFill>
                  <a:schemeClr val="accent1"/>
                </a:solidFill>
                <a:latin typeface="Candara" pitchFamily="34" charset="0"/>
              </a:rPr>
              <a:t>   Customized </a:t>
            </a:r>
            <a:r>
              <a:rPr lang="en-US" sz="1100" b="1" dirty="0">
                <a:solidFill>
                  <a:schemeClr val="accent1"/>
                </a:solidFill>
                <a:latin typeface="Candara" pitchFamily="34" charset="0"/>
              </a:rPr>
              <a:t>profiles available.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95247">
            <a:off x="6725227" y="2741891"/>
            <a:ext cx="2105315" cy="210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61" y="1281065"/>
            <a:ext cx="1467835" cy="965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99" y="2002498"/>
            <a:ext cx="1465795" cy="11812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307" b="79197" l="31180" r="73073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43" t="11821" r="21690" b="13317"/>
          <a:stretch/>
        </p:blipFill>
        <p:spPr>
          <a:xfrm>
            <a:off x="155575" y="1118777"/>
            <a:ext cx="858164" cy="9386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013" y="702450"/>
            <a:ext cx="2278578" cy="2287039"/>
          </a:xfrm>
          <a:prstGeom prst="rect">
            <a:avLst/>
          </a:prstGeom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34" b="89937" l="9936" r="9391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7539"/>
            <a:ext cx="2812356" cy="143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95" l="4697" r="100000">
                        <a14:backgroundMark x1="14242" y1="20707" x2="14242" y2="20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0" t="12557" r="34788"/>
          <a:stretch/>
        </p:blipFill>
        <p:spPr>
          <a:xfrm>
            <a:off x="6126842" y="4731396"/>
            <a:ext cx="2799494" cy="127910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054422" y="6010501"/>
            <a:ext cx="14830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Candara" panose="020E0502030303020204" pitchFamily="34" charset="0"/>
              </a:rPr>
              <a:t>Mango Sweet Heat Pick</a:t>
            </a:r>
            <a:endParaRPr lang="en-US" sz="1000" b="1" dirty="0">
              <a:latin typeface="Candara" panose="020E0502030303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59" b="89706" l="0" r="1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5" r="23351"/>
          <a:stretch/>
        </p:blipFill>
        <p:spPr>
          <a:xfrm>
            <a:off x="3177086" y="4515830"/>
            <a:ext cx="2389216" cy="14409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95432" y="5932454"/>
            <a:ext cx="19442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Candara" panose="020E0502030303020204" pitchFamily="34" charset="0"/>
              </a:rPr>
              <a:t>Candied Orange Cranberry Pick</a:t>
            </a:r>
            <a:endParaRPr lang="en-US" sz="1000" b="1" dirty="0">
              <a:latin typeface="Candara" panose="020E0502030303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0399" y="3758469"/>
            <a:ext cx="17781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Candara" panose="020E0502030303020204" pitchFamily="34" charset="0"/>
              </a:rPr>
              <a:t>           </a:t>
            </a:r>
            <a:endParaRPr lang="en-US" sz="1000" b="1" dirty="0"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06178" y="2438400"/>
            <a:ext cx="32598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Candara" panose="020E0502030303020204" pitchFamily="34" charset="0"/>
              </a:rPr>
              <a:t>Infused Ginger Ball’s</a:t>
            </a:r>
            <a:endParaRPr lang="en-US" sz="1000" b="1" dirty="0">
              <a:latin typeface="Candara" panose="020E0502030303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57" y="3611399"/>
            <a:ext cx="2954860" cy="490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286000" y="4101930"/>
            <a:ext cx="2819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andara" panose="020E0502030303020204" pitchFamily="34" charset="0"/>
              </a:rPr>
              <a:t>S'mores Caramelized Chocolate Marshmallows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211" y="1118777"/>
            <a:ext cx="2182497" cy="1781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131218" y="2989489"/>
            <a:ext cx="30527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Candara" panose="020E0502030303020204" pitchFamily="34" charset="0"/>
              </a:rPr>
              <a:t>Grapefruit Raspberry Zest Breast Cancer Bow </a:t>
            </a:r>
            <a:endParaRPr lang="en-US" sz="10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9558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 descr="https://docs.google.com/?attid=0.1&amp;pid=gmail&amp;thid=139c353be239fbaa&amp;url=https%3A%2F%2Fmail.google.com%2Fmail%2Fu%2F0%2F%3Fui%3D2%26ik%3D721258b8da%26view%3Datt%26th%3D139c353be239fbaa%26attid%3D0.1%26disp%3Dsafe%26zw&amp;docid=331b79af32fd8dadfe41ab46f88efaa8%7C43f154847dbf41d45b2049c356c99464&amp;a=bi&amp;pagenumber=1&amp;w=89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" name="AutoShape 5" descr="https://docs.google.com/?attid=0.1&amp;pid=gmail&amp;thid=139c353be239fbaa&amp;url=https%3A%2F%2Fmail.google.com%2Fmail%2Fu%2F0%2F%3Fui%3D2%26ik%3D721258b8da%26view%3Datt%26th%3D139c353be239fbaa%26attid%3D0.1%26disp%3Dsafe%26zw&amp;docid=331b79af32fd8dadfe41ab46f88efaa8%7C43f154847dbf41d45b2049c356c99464&amp;a=bi&amp;pagenumber=2&amp;w=896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1524000" y="7938"/>
            <a:ext cx="6477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             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        </a:t>
            </a:r>
            <a:r>
              <a:rPr lang="en-US" sz="2800" b="1" dirty="0" smtClean="0">
                <a:solidFill>
                  <a:srgbClr val="669900"/>
                </a:solidFill>
                <a:latin typeface="Candara" panose="020E0502030303020204" pitchFamily="34" charset="0"/>
              </a:rPr>
              <a:t>Sample Collection</a:t>
            </a:r>
            <a:endParaRPr lang="en-US" sz="2800" b="1" dirty="0">
              <a:solidFill>
                <a:srgbClr val="669900"/>
              </a:solidFill>
              <a:latin typeface="Candara" pitchFamily="34" charset="0"/>
            </a:endParaRPr>
          </a:p>
          <a:p>
            <a:pPr eaLnBrk="1" hangingPunct="1"/>
            <a:r>
              <a:rPr lang="en-US" sz="2400" dirty="0">
                <a:solidFill>
                  <a:srgbClr val="C4C4C4"/>
                </a:solidFill>
                <a:latin typeface="Candara" pitchFamily="34" charset="0"/>
              </a:rPr>
              <a:t>       </a:t>
            </a:r>
            <a:r>
              <a:rPr lang="en-US" sz="2400" dirty="0" smtClean="0">
                <a:solidFill>
                  <a:srgbClr val="C4C4C4"/>
                </a:solidFill>
                <a:latin typeface="Candara" pitchFamily="34" charset="0"/>
              </a:rPr>
              <a:t>             </a:t>
            </a:r>
            <a:r>
              <a:rPr lang="en-US" sz="2400" dirty="0" smtClean="0">
                <a:latin typeface="Candara" pitchFamily="34" charset="0"/>
              </a:rPr>
              <a:t>DTD </a:t>
            </a:r>
            <a:r>
              <a:rPr lang="en-US" sz="2400" dirty="0">
                <a:latin typeface="Candara" pitchFamily="34" charset="0"/>
              </a:rPr>
              <a:t>Newest Garnishes</a:t>
            </a:r>
            <a:endParaRPr lang="en-US" sz="1400" dirty="0">
              <a:latin typeface="Candara" pitchFamily="34" charset="0"/>
            </a:endParaRPr>
          </a:p>
        </p:txBody>
      </p:sp>
      <p:graphicFrame>
        <p:nvGraphicFramePr>
          <p:cNvPr id="8255" name="Group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993825"/>
              </p:ext>
            </p:extLst>
          </p:nvPr>
        </p:nvGraphicFramePr>
        <p:xfrm>
          <a:off x="155575" y="2617073"/>
          <a:ext cx="1789739" cy="396240"/>
        </p:xfrm>
        <a:graphic>
          <a:graphicData uri="http://schemas.openxmlformats.org/drawingml/2006/table">
            <a:tbl>
              <a:tblPr/>
              <a:tblGrid>
                <a:gridCol w="1789739"/>
              </a:tblGrid>
              <a:tr h="180772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Blueberry Apple Dot Chip</a:t>
                      </a: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ndara" pitchFamily="34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267" name="Group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3070901"/>
              </p:ext>
            </p:extLst>
          </p:nvPr>
        </p:nvGraphicFramePr>
        <p:xfrm>
          <a:off x="3629370" y="2577442"/>
          <a:ext cx="1676400" cy="546758"/>
        </p:xfrm>
        <a:graphic>
          <a:graphicData uri="http://schemas.openxmlformats.org/drawingml/2006/table">
            <a:tbl>
              <a:tblPr/>
              <a:tblGrid>
                <a:gridCol w="1676400"/>
              </a:tblGrid>
              <a:tr h="546758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04" name="Group 1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6415161"/>
              </p:ext>
            </p:extLst>
          </p:nvPr>
        </p:nvGraphicFramePr>
        <p:xfrm>
          <a:off x="381000" y="4038600"/>
          <a:ext cx="1676400" cy="228600"/>
        </p:xfrm>
        <a:graphic>
          <a:graphicData uri="http://schemas.openxmlformats.org/drawingml/2006/table">
            <a:tbl>
              <a:tblPr/>
              <a:tblGrid>
                <a:gridCol w="16764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ndara" pitchFamily="34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15" name="Group 1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990979"/>
              </p:ext>
            </p:extLst>
          </p:nvPr>
        </p:nvGraphicFramePr>
        <p:xfrm>
          <a:off x="3736292" y="4369007"/>
          <a:ext cx="2253704" cy="263113"/>
        </p:xfrm>
        <a:graphic>
          <a:graphicData uri="http://schemas.openxmlformats.org/drawingml/2006/table">
            <a:tbl>
              <a:tblPr/>
              <a:tblGrid>
                <a:gridCol w="2253704"/>
              </a:tblGrid>
              <a:tr h="263113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00" b="1" dirty="0" smtClean="0">
                          <a:latin typeface="Candara" panose="020E0502030303020204" pitchFamily="34" charset="0"/>
                        </a:rPr>
                        <a:t>               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ndara" pitchFamily="34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26" name="Group 1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69087"/>
              </p:ext>
            </p:extLst>
          </p:nvPr>
        </p:nvGraphicFramePr>
        <p:xfrm>
          <a:off x="4876800" y="4038600"/>
          <a:ext cx="2184400" cy="228600"/>
        </p:xfrm>
        <a:graphic>
          <a:graphicData uri="http://schemas.openxmlformats.org/drawingml/2006/table">
            <a:tbl>
              <a:tblPr/>
              <a:tblGrid>
                <a:gridCol w="21844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ndara" pitchFamily="34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39" name="Group 1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412366"/>
              </p:ext>
            </p:extLst>
          </p:nvPr>
        </p:nvGraphicFramePr>
        <p:xfrm>
          <a:off x="7083968" y="4041775"/>
          <a:ext cx="1600200" cy="593760"/>
        </p:xfrm>
        <a:graphic>
          <a:graphicData uri="http://schemas.openxmlformats.org/drawingml/2006/table">
            <a:tbl>
              <a:tblPr/>
              <a:tblGrid>
                <a:gridCol w="1600200"/>
              </a:tblGrid>
              <a:tr h="228288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ndara" pitchFamily="34" charset="0"/>
                        <a:cs typeface="Arial" charset="0"/>
                      </a:endParaRPr>
                    </a:p>
                  </a:txBody>
                  <a:tcPr marT="45570" marB="45570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65437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570" marB="45570" anchor="b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50" name="Group 1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727678"/>
              </p:ext>
            </p:extLst>
          </p:nvPr>
        </p:nvGraphicFramePr>
        <p:xfrm>
          <a:off x="152400" y="4876800"/>
          <a:ext cx="2209800" cy="228600"/>
        </p:xfrm>
        <a:graphic>
          <a:graphicData uri="http://schemas.openxmlformats.org/drawingml/2006/table">
            <a:tbl>
              <a:tblPr/>
              <a:tblGrid>
                <a:gridCol w="22098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ndara" pitchFamily="34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61" name="Group 1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657921"/>
              </p:ext>
            </p:extLst>
          </p:nvPr>
        </p:nvGraphicFramePr>
        <p:xfrm>
          <a:off x="6196143" y="5195455"/>
          <a:ext cx="2628901" cy="381000"/>
        </p:xfrm>
        <a:graphic>
          <a:graphicData uri="http://schemas.openxmlformats.org/drawingml/2006/table">
            <a:tbl>
              <a:tblPr/>
              <a:tblGrid>
                <a:gridCol w="2628901"/>
              </a:tblGrid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                 Candied Beet Ginger Blossom</a:t>
                      </a: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ndara" pitchFamily="34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85" name="Group 1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853111"/>
              </p:ext>
            </p:extLst>
          </p:nvPr>
        </p:nvGraphicFramePr>
        <p:xfrm>
          <a:off x="117822" y="6131696"/>
          <a:ext cx="1939578" cy="228600"/>
        </p:xfrm>
        <a:graphic>
          <a:graphicData uri="http://schemas.openxmlformats.org/drawingml/2006/table">
            <a:tbl>
              <a:tblPr/>
              <a:tblGrid>
                <a:gridCol w="1939578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ndara" pitchFamily="34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407" name="Group 2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428160"/>
              </p:ext>
            </p:extLst>
          </p:nvPr>
        </p:nvGraphicFramePr>
        <p:xfrm>
          <a:off x="7620000" y="2520076"/>
          <a:ext cx="1143000" cy="228600"/>
        </p:xfrm>
        <a:graphic>
          <a:graphicData uri="http://schemas.openxmlformats.org/drawingml/2006/table">
            <a:tbl>
              <a:tblPr/>
              <a:tblGrid>
                <a:gridCol w="11430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                                                                  </a:t>
                      </a: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ndara" pitchFamily="34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52600" y="6211888"/>
            <a:ext cx="4800600" cy="6001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00" b="1" dirty="0" smtClean="0">
                <a:solidFill>
                  <a:schemeClr val="accent1"/>
                </a:solidFill>
                <a:latin typeface="Candara" pitchFamily="34" charset="0"/>
              </a:rPr>
              <a:t>      No </a:t>
            </a:r>
            <a:r>
              <a:rPr lang="en-US" sz="1100" b="1" dirty="0">
                <a:solidFill>
                  <a:schemeClr val="accent1"/>
                </a:solidFill>
                <a:latin typeface="Candara" pitchFamily="34" charset="0"/>
              </a:rPr>
              <a:t>Limitations!</a:t>
            </a:r>
          </a:p>
          <a:p>
            <a:pPr algn="ctr">
              <a:defRPr/>
            </a:pPr>
            <a:r>
              <a:rPr lang="en-US" sz="1100" b="1" dirty="0" smtClean="0">
                <a:solidFill>
                  <a:schemeClr val="accent1"/>
                </a:solidFill>
                <a:latin typeface="Candara" pitchFamily="34" charset="0"/>
              </a:rPr>
              <a:t>      Flavor </a:t>
            </a:r>
            <a:r>
              <a:rPr lang="en-US" sz="1100" b="1" dirty="0">
                <a:solidFill>
                  <a:schemeClr val="accent1"/>
                </a:solidFill>
                <a:latin typeface="Candara" pitchFamily="34" charset="0"/>
              </a:rPr>
              <a:t>profiles to meet any </a:t>
            </a:r>
            <a:r>
              <a:rPr lang="en-US" sz="1100" b="1" dirty="0" smtClean="0">
                <a:solidFill>
                  <a:schemeClr val="accent1"/>
                </a:solidFill>
                <a:latin typeface="Candara" pitchFamily="34" charset="0"/>
              </a:rPr>
              <a:t>beverage </a:t>
            </a:r>
            <a:r>
              <a:rPr lang="en-US" sz="1100" b="1" dirty="0">
                <a:solidFill>
                  <a:schemeClr val="accent1"/>
                </a:solidFill>
                <a:latin typeface="Candara" pitchFamily="34" charset="0"/>
              </a:rPr>
              <a:t>creation. </a:t>
            </a:r>
          </a:p>
          <a:p>
            <a:pPr algn="ctr">
              <a:defRPr/>
            </a:pPr>
            <a:r>
              <a:rPr lang="en-US" sz="1100" b="1" dirty="0" smtClean="0">
                <a:solidFill>
                  <a:schemeClr val="accent1"/>
                </a:solidFill>
                <a:latin typeface="Candara" pitchFamily="34" charset="0"/>
              </a:rPr>
              <a:t>   Customized </a:t>
            </a:r>
            <a:r>
              <a:rPr lang="en-US" sz="1100" b="1" dirty="0">
                <a:solidFill>
                  <a:schemeClr val="accent1"/>
                </a:solidFill>
                <a:latin typeface="Candara" pitchFamily="34" charset="0"/>
              </a:rPr>
              <a:t>profiles available.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35" t="8173" r="11669" b="26251"/>
          <a:stretch/>
        </p:blipFill>
        <p:spPr>
          <a:xfrm>
            <a:off x="123243" y="3200400"/>
            <a:ext cx="1804359" cy="179977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31" t="14510" r="22341" b="13662"/>
          <a:stretch/>
        </p:blipFill>
        <p:spPr>
          <a:xfrm>
            <a:off x="176357" y="1061817"/>
            <a:ext cx="1698133" cy="159811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4" b="87451" l="16511" r="86293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99" t="9147" r="13465" b="10545"/>
          <a:stretch/>
        </p:blipFill>
        <p:spPr>
          <a:xfrm>
            <a:off x="6555602" y="815547"/>
            <a:ext cx="1909985" cy="17140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325832">
            <a:off x="3477637" y="1260955"/>
            <a:ext cx="1674201" cy="15406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54422" y="2819400"/>
            <a:ext cx="11160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Candara" panose="020E0502030303020204" pitchFamily="34" charset="0"/>
              </a:rPr>
              <a:t>Root Beer Apple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0376" y="5181600"/>
            <a:ext cx="14464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ndara" panose="020E0502030303020204" pitchFamily="34" charset="0"/>
              </a:rPr>
              <a:t> </a:t>
            </a:r>
            <a:r>
              <a:rPr lang="en-US" sz="1000" b="1" dirty="0">
                <a:latin typeface="Candara" panose="020E0502030303020204" pitchFamily="34" charset="0"/>
              </a:rPr>
              <a:t>Golden Star Fruit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81400" y="2942510"/>
            <a:ext cx="15996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Candara" panose="020E0502030303020204" pitchFamily="34" charset="0"/>
              </a:rPr>
              <a:t>     Candied </a:t>
            </a:r>
            <a:r>
              <a:rPr lang="en-US" sz="1000" b="1" dirty="0">
                <a:latin typeface="Candara" panose="020E0502030303020204" pitchFamily="34" charset="0"/>
              </a:rPr>
              <a:t>Red Apple</a:t>
            </a:r>
          </a:p>
        </p:txBody>
      </p:sp>
      <p:pic>
        <p:nvPicPr>
          <p:cNvPr id="2050" name="Picture 2" descr="C:\Users\Diane\Downloads\basil spiral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244" y="3535837"/>
            <a:ext cx="2512560" cy="159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733801" y="5070763"/>
            <a:ext cx="1399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Candara" panose="020E0502030303020204" pitchFamily="34" charset="0"/>
              </a:rPr>
              <a:t>Basil Lime  Zest Spiral</a:t>
            </a:r>
            <a:endParaRPr lang="en-US" sz="1000" b="1" dirty="0">
              <a:latin typeface="Candara" panose="020E050203030302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414" y="3740754"/>
            <a:ext cx="2130360" cy="1388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 descr="https://docs.google.com/?attid=0.1&amp;pid=gmail&amp;thid=139c353be239fbaa&amp;url=https%3A%2F%2Fmail.google.com%2Fmail%2Fu%2F0%2F%3Fui%3D2%26ik%3D721258b8da%26view%3Datt%26th%3D139c353be239fbaa%26attid%3D0.1%26disp%3Dsafe%26zw&amp;docid=331b79af32fd8dadfe41ab46f88efaa8%7C43f154847dbf41d45b2049c356c99464&amp;a=bi&amp;pagenumber=1&amp;w=89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" name="AutoShape 5" descr="https://docs.google.com/?attid=0.1&amp;pid=gmail&amp;thid=139c353be239fbaa&amp;url=https%3A%2F%2Fmail.google.com%2Fmail%2Fu%2F0%2F%3Fui%3D2%26ik%3D721258b8da%26view%3Datt%26th%3D139c353be239fbaa%26attid%3D0.1%26disp%3Dsafe%26zw&amp;docid=331b79af32fd8dadfe41ab46f88efaa8%7C43f154847dbf41d45b2049c356c99464&amp;a=bi&amp;pagenumber=2&amp;w=896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1524000" y="0"/>
            <a:ext cx="6477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	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 </a:t>
            </a: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   </a:t>
            </a:r>
            <a:r>
              <a:rPr lang="en-US" sz="2800" b="1" dirty="0" smtClean="0">
                <a:solidFill>
                  <a:srgbClr val="669900"/>
                </a:solidFill>
                <a:latin typeface="Calibri" charset="0"/>
              </a:rPr>
              <a:t>ASIAN BISTRO FLAIR</a:t>
            </a:r>
          </a:p>
          <a:p>
            <a:pPr eaLnBrk="1" hangingPunct="1"/>
            <a:r>
              <a:rPr lang="en-US" sz="2400" dirty="0" smtClean="0">
                <a:solidFill>
                  <a:srgbClr val="669900"/>
                </a:solidFill>
                <a:latin typeface="Candara" panose="020E0502030303020204" pitchFamily="34" charset="0"/>
              </a:rPr>
              <a:t>                       </a:t>
            </a:r>
            <a:r>
              <a:rPr lang="en-US" sz="2000" dirty="0" smtClean="0">
                <a:solidFill>
                  <a:srgbClr val="1C1C1C"/>
                </a:solidFill>
                <a:latin typeface="Candara" panose="020E0502030303020204" pitchFamily="34" charset="0"/>
              </a:rPr>
              <a:t>DTD </a:t>
            </a:r>
            <a:r>
              <a:rPr lang="en-US" sz="2000" dirty="0">
                <a:solidFill>
                  <a:srgbClr val="1C1C1C"/>
                </a:solidFill>
                <a:latin typeface="Candara" panose="020E0502030303020204" pitchFamily="34" charset="0"/>
              </a:rPr>
              <a:t>Newest Garnishes</a:t>
            </a:r>
          </a:p>
        </p:txBody>
      </p:sp>
      <p:graphicFrame>
        <p:nvGraphicFramePr>
          <p:cNvPr id="8255" name="Group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018026"/>
              </p:ext>
            </p:extLst>
          </p:nvPr>
        </p:nvGraphicFramePr>
        <p:xfrm>
          <a:off x="381000" y="2971800"/>
          <a:ext cx="1447800" cy="228600"/>
        </p:xfrm>
        <a:graphic>
          <a:graphicData uri="http://schemas.openxmlformats.org/drawingml/2006/table">
            <a:tbl>
              <a:tblPr/>
              <a:tblGrid>
                <a:gridCol w="14478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ndara" pitchFamily="34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267" name="Group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7515300"/>
              </p:ext>
            </p:extLst>
          </p:nvPr>
        </p:nvGraphicFramePr>
        <p:xfrm>
          <a:off x="2743200" y="2971800"/>
          <a:ext cx="1676400" cy="228600"/>
        </p:xfrm>
        <a:graphic>
          <a:graphicData uri="http://schemas.openxmlformats.org/drawingml/2006/table">
            <a:tbl>
              <a:tblPr/>
              <a:tblGrid>
                <a:gridCol w="16764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04" name="Group 1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376510"/>
              </p:ext>
            </p:extLst>
          </p:nvPr>
        </p:nvGraphicFramePr>
        <p:xfrm>
          <a:off x="381000" y="4038600"/>
          <a:ext cx="1676400" cy="228600"/>
        </p:xfrm>
        <a:graphic>
          <a:graphicData uri="http://schemas.openxmlformats.org/drawingml/2006/table">
            <a:tbl>
              <a:tblPr/>
              <a:tblGrid>
                <a:gridCol w="16764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ndara" pitchFamily="34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15" name="Group 1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464877"/>
              </p:ext>
            </p:extLst>
          </p:nvPr>
        </p:nvGraphicFramePr>
        <p:xfrm>
          <a:off x="2895600" y="3924300"/>
          <a:ext cx="1600200" cy="342900"/>
        </p:xfrm>
        <a:graphic>
          <a:graphicData uri="http://schemas.openxmlformats.org/drawingml/2006/table">
            <a:tbl>
              <a:tblPr/>
              <a:tblGrid>
                <a:gridCol w="1600200"/>
              </a:tblGrid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ndara" pitchFamily="34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26" name="Group 1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912978"/>
              </p:ext>
            </p:extLst>
          </p:nvPr>
        </p:nvGraphicFramePr>
        <p:xfrm>
          <a:off x="4876800" y="4038600"/>
          <a:ext cx="2184400" cy="243840"/>
        </p:xfrm>
        <a:graphic>
          <a:graphicData uri="http://schemas.openxmlformats.org/drawingml/2006/table">
            <a:tbl>
              <a:tblPr/>
              <a:tblGrid>
                <a:gridCol w="21844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ndara" pitchFamily="34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39" name="Group 1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31768"/>
              </p:ext>
            </p:extLst>
          </p:nvPr>
        </p:nvGraphicFramePr>
        <p:xfrm>
          <a:off x="7083968" y="4041775"/>
          <a:ext cx="1600200" cy="730920"/>
        </p:xfrm>
        <a:graphic>
          <a:graphicData uri="http://schemas.openxmlformats.org/drawingml/2006/table">
            <a:tbl>
              <a:tblPr/>
              <a:tblGrid>
                <a:gridCol w="1600200"/>
              </a:tblGrid>
              <a:tr h="228288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marT="45570" marB="45570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654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570" marB="45570" anchor="b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50" name="Group 1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6209258"/>
              </p:ext>
            </p:extLst>
          </p:nvPr>
        </p:nvGraphicFramePr>
        <p:xfrm>
          <a:off x="152400" y="4876800"/>
          <a:ext cx="2209800" cy="228600"/>
        </p:xfrm>
        <a:graphic>
          <a:graphicData uri="http://schemas.openxmlformats.org/drawingml/2006/table">
            <a:tbl>
              <a:tblPr/>
              <a:tblGrid>
                <a:gridCol w="22098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ndara" pitchFamily="34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61" name="Group 1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002729"/>
              </p:ext>
            </p:extLst>
          </p:nvPr>
        </p:nvGraphicFramePr>
        <p:xfrm>
          <a:off x="2286000" y="4876800"/>
          <a:ext cx="2971800" cy="228600"/>
        </p:xfrm>
        <a:graphic>
          <a:graphicData uri="http://schemas.openxmlformats.org/drawingml/2006/table">
            <a:tbl>
              <a:tblPr/>
              <a:tblGrid>
                <a:gridCol w="29718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ndara" pitchFamily="34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85" name="Group 1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728867"/>
              </p:ext>
            </p:extLst>
          </p:nvPr>
        </p:nvGraphicFramePr>
        <p:xfrm>
          <a:off x="564678" y="5824157"/>
          <a:ext cx="2286000" cy="396240"/>
        </p:xfrm>
        <a:graphic>
          <a:graphicData uri="http://schemas.openxmlformats.org/drawingml/2006/table">
            <a:tbl>
              <a:tblPr/>
              <a:tblGrid>
                <a:gridCol w="22860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           </a:t>
                      </a: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Fig Wrapped Apricot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407" name="Group 2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307995"/>
              </p:ext>
            </p:extLst>
          </p:nvPr>
        </p:nvGraphicFramePr>
        <p:xfrm>
          <a:off x="4800600" y="6019800"/>
          <a:ext cx="2743200" cy="228600"/>
        </p:xfrm>
        <a:graphic>
          <a:graphicData uri="http://schemas.openxmlformats.org/drawingml/2006/table">
            <a:tbl>
              <a:tblPr/>
              <a:tblGrid>
                <a:gridCol w="2743200"/>
              </a:tblGrid>
              <a:tr h="21336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              </a:t>
                      </a: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ndara" pitchFamily="34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52600" y="6211888"/>
            <a:ext cx="4800600" cy="6001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00" b="1" dirty="0" smtClean="0">
                <a:solidFill>
                  <a:schemeClr val="accent1"/>
                </a:solidFill>
                <a:latin typeface="Candara" pitchFamily="34" charset="0"/>
              </a:rPr>
              <a:t>  No </a:t>
            </a:r>
            <a:r>
              <a:rPr lang="en-US" sz="1100" b="1" dirty="0">
                <a:solidFill>
                  <a:schemeClr val="accent1"/>
                </a:solidFill>
                <a:latin typeface="Candara" pitchFamily="34" charset="0"/>
              </a:rPr>
              <a:t>Limitations!</a:t>
            </a:r>
          </a:p>
          <a:p>
            <a:pPr algn="ctr">
              <a:defRPr/>
            </a:pPr>
            <a:r>
              <a:rPr lang="en-US" sz="1100" b="1" dirty="0" smtClean="0">
                <a:solidFill>
                  <a:schemeClr val="accent1"/>
                </a:solidFill>
                <a:latin typeface="Candara" pitchFamily="34" charset="0"/>
              </a:rPr>
              <a:t>     Flavor </a:t>
            </a:r>
            <a:r>
              <a:rPr lang="en-US" sz="1100" b="1" dirty="0">
                <a:solidFill>
                  <a:schemeClr val="accent1"/>
                </a:solidFill>
                <a:latin typeface="Candara" pitchFamily="34" charset="0"/>
              </a:rPr>
              <a:t>profiles to meet any </a:t>
            </a:r>
            <a:r>
              <a:rPr lang="en-US" sz="1100" b="1" dirty="0" smtClean="0">
                <a:solidFill>
                  <a:schemeClr val="accent1"/>
                </a:solidFill>
                <a:latin typeface="Candara" pitchFamily="34" charset="0"/>
              </a:rPr>
              <a:t>beverage </a:t>
            </a:r>
            <a:r>
              <a:rPr lang="en-US" sz="1100" b="1" dirty="0">
                <a:solidFill>
                  <a:schemeClr val="accent1"/>
                </a:solidFill>
                <a:latin typeface="Candara" pitchFamily="34" charset="0"/>
              </a:rPr>
              <a:t>creation. </a:t>
            </a:r>
          </a:p>
          <a:p>
            <a:pPr algn="ctr">
              <a:defRPr/>
            </a:pPr>
            <a:r>
              <a:rPr lang="en-US" sz="1100" b="1" dirty="0">
                <a:solidFill>
                  <a:schemeClr val="accent1"/>
                </a:solidFill>
                <a:latin typeface="Candara" pitchFamily="34" charset="0"/>
              </a:rPr>
              <a:t>Customized profiles available.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37264" y="5848130"/>
            <a:ext cx="1945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b="1" dirty="0" smtClean="0">
              <a:latin typeface="Candara" panose="020E0502030303020204" pitchFamily="34" charset="0"/>
            </a:endParaRPr>
          </a:p>
          <a:p>
            <a:r>
              <a:rPr lang="en-US" sz="1000" b="1" dirty="0" smtClean="0">
                <a:latin typeface="Candara" panose="020E0502030303020204" pitchFamily="34" charset="0"/>
              </a:rPr>
              <a:t>     Jalapeño Coconut Pepper </a:t>
            </a:r>
            <a:endParaRPr lang="en-US" sz="1000" b="1" dirty="0">
              <a:latin typeface="Candara" panose="020E0502030303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625" b="73125" l="74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208" b="25583"/>
          <a:stretch/>
        </p:blipFill>
        <p:spPr>
          <a:xfrm rot="21387555">
            <a:off x="3822851" y="4164053"/>
            <a:ext cx="5030453" cy="65899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91200" y="3863849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Candara" panose="020E0502030303020204" pitchFamily="34" charset="0"/>
              </a:rPr>
              <a:t>             Peanut Butter Sesame</a:t>
            </a:r>
            <a:endParaRPr lang="en-US" sz="1000" b="1" dirty="0">
              <a:latin typeface="Candara" panose="020E0502030303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64047" y="6211888"/>
            <a:ext cx="15655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latin typeface="Candara" panose="020E0502030303020204" pitchFamily="34" charset="0"/>
              </a:rPr>
              <a:t> </a:t>
            </a:r>
            <a:endParaRPr lang="en-US" sz="900" b="1" dirty="0">
              <a:latin typeface="Candara" panose="020E0502030303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0800000" flipV="1">
            <a:off x="914400" y="3837551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Candara" panose="020E0502030303020204" pitchFamily="34" charset="0"/>
              </a:rPr>
              <a:t>Sugar Cane -8inch Sticks</a:t>
            </a:r>
            <a:endParaRPr lang="en-US" sz="1000" b="1" dirty="0">
              <a:latin typeface="Candara" panose="020E05020303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5" b="89593" l="1319" r="9909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5712">
            <a:off x="38100" y="1295400"/>
            <a:ext cx="4724400" cy="949324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291314" y="2209800"/>
            <a:ext cx="20489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Candara" panose="020E0502030303020204" pitchFamily="34" charset="0"/>
              </a:rPr>
              <a:t>Peach Lemongrass with Candy Tip</a:t>
            </a:r>
            <a:endParaRPr lang="en-US" sz="1000" b="1" dirty="0">
              <a:latin typeface="Candara" panose="020E0502030303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39788" y="2052581"/>
            <a:ext cx="40708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Candara" panose="020E0502030303020204" pitchFamily="34" charset="0"/>
              </a:rPr>
              <a:t>                               </a:t>
            </a:r>
            <a:endParaRPr lang="en-US" sz="900" b="1" dirty="0">
              <a:latin typeface="Candara" panose="020E0502030303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541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95" b="37224"/>
          <a:stretch/>
        </p:blipFill>
        <p:spPr>
          <a:xfrm>
            <a:off x="4941255" y="5287440"/>
            <a:ext cx="3953628" cy="6463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35994" y="4941145"/>
            <a:ext cx="20777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Candara" panose="020E0502030303020204" pitchFamily="34" charset="0"/>
              </a:rPr>
              <a:t>        </a:t>
            </a:r>
            <a:endParaRPr lang="en-US" sz="1000" b="1" dirty="0">
              <a:latin typeface="Candara" panose="020E0502030303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9" y="4104555"/>
            <a:ext cx="4004299" cy="884420"/>
          </a:xfrm>
          <a:prstGeom prst="rect">
            <a:avLst/>
          </a:prstGeom>
        </p:spPr>
      </p:pic>
      <p:pic>
        <p:nvPicPr>
          <p:cNvPr id="1026" name="Picture 2" descr="C:\Users\Diane\Downloads\fig wrapped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20" y="5160246"/>
            <a:ext cx="3761487" cy="90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263" y="608171"/>
            <a:ext cx="1963737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68394" y="2590800"/>
            <a:ext cx="7841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Candara" panose="020E0502030303020204" pitchFamily="34" charset="0"/>
              </a:rPr>
              <a:t>Lotus Root</a:t>
            </a:r>
            <a:endParaRPr lang="en-US" sz="1000" b="1" dirty="0">
              <a:latin typeface="Candara" panose="020E050203030302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75" y="2066436"/>
            <a:ext cx="14446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35994" y="3863849"/>
            <a:ext cx="21181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Candara" panose="020E0502030303020204" pitchFamily="34" charset="0"/>
              </a:rPr>
              <a:t>     Candied </a:t>
            </a:r>
            <a:r>
              <a:rPr lang="en-US" sz="1000" b="1" dirty="0">
                <a:latin typeface="Candara" panose="020E0502030303020204" pitchFamily="34" charset="0"/>
              </a:rPr>
              <a:t>Honey Asian Pears</a:t>
            </a:r>
          </a:p>
        </p:txBody>
      </p:sp>
    </p:spTree>
    <p:extLst>
      <p:ext uri="{BB962C8B-B14F-4D97-AF65-F5344CB8AC3E}">
        <p14:creationId xmlns:p14="http://schemas.microsoft.com/office/powerpoint/2010/main" val="12489340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 descr="https://docs.google.com/?attid=0.1&amp;pid=gmail&amp;thid=139c353be239fbaa&amp;url=https%3A%2F%2Fmail.google.com%2Fmail%2Fu%2F0%2F%3Fui%3D2%26ik%3D721258b8da%26view%3Datt%26th%3D139c353be239fbaa%26attid%3D0.1%26disp%3Dsafe%26zw&amp;docid=331b79af32fd8dadfe41ab46f88efaa8%7C43f154847dbf41d45b2049c356c99464&amp;a=bi&amp;pagenumber=1&amp;w=89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" name="AutoShape 5" descr="https://docs.google.com/?attid=0.1&amp;pid=gmail&amp;thid=139c353be239fbaa&amp;url=https%3A%2F%2Fmail.google.com%2Fmail%2Fu%2F0%2F%3Fui%3D2%26ik%3D721258b8da%26view%3Datt%26th%3D139c353be239fbaa%26attid%3D0.1%26disp%3Dsafe%26zw&amp;docid=331b79af32fd8dadfe41ab46f88efaa8%7C43f154847dbf41d45b2049c356c99464&amp;a=bi&amp;pagenumber=2&amp;w=896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1524000" y="0"/>
            <a:ext cx="6477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	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 </a:t>
            </a: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       </a:t>
            </a:r>
            <a:r>
              <a:rPr lang="en-US" sz="2800" b="1" dirty="0" smtClean="0">
                <a:solidFill>
                  <a:srgbClr val="669900"/>
                </a:solidFill>
                <a:latin typeface="Candara" panose="020E0502030303020204" pitchFamily="34" charset="0"/>
              </a:rPr>
              <a:t>HONEY COLLECTION</a:t>
            </a:r>
            <a:endParaRPr lang="en-US" sz="2800" b="1" dirty="0">
              <a:solidFill>
                <a:srgbClr val="669900"/>
              </a:solidFill>
              <a:latin typeface="Candara" panose="020E0502030303020204" pitchFamily="34" charset="0"/>
            </a:endParaRPr>
          </a:p>
          <a:p>
            <a:pPr eaLnBrk="1" hangingPunct="1"/>
            <a:r>
              <a:rPr lang="en-US" sz="2400" dirty="0">
                <a:solidFill>
                  <a:srgbClr val="669900"/>
                </a:solidFill>
                <a:latin typeface="Candara" panose="020E0502030303020204" pitchFamily="34" charset="0"/>
              </a:rPr>
              <a:t>                 </a:t>
            </a:r>
            <a:r>
              <a:rPr lang="en-US" sz="2400" dirty="0" smtClean="0">
                <a:solidFill>
                  <a:srgbClr val="669900"/>
                </a:solidFill>
                <a:latin typeface="Candara" panose="020E0502030303020204" pitchFamily="34" charset="0"/>
              </a:rPr>
              <a:t>     </a:t>
            </a:r>
            <a:r>
              <a:rPr lang="en-US" sz="2000" dirty="0" smtClean="0">
                <a:solidFill>
                  <a:srgbClr val="1C1C1C"/>
                </a:solidFill>
                <a:latin typeface="Candara" panose="020E0502030303020204" pitchFamily="34" charset="0"/>
              </a:rPr>
              <a:t>DTD Newest Honey Garnishes</a:t>
            </a:r>
            <a:endParaRPr lang="en-US" sz="2000" dirty="0">
              <a:solidFill>
                <a:srgbClr val="1C1C1C"/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8255" name="Group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825879"/>
              </p:ext>
            </p:extLst>
          </p:nvPr>
        </p:nvGraphicFramePr>
        <p:xfrm>
          <a:off x="381000" y="2602384"/>
          <a:ext cx="1447800" cy="735176"/>
        </p:xfrm>
        <a:graphic>
          <a:graphicData uri="http://schemas.openxmlformats.org/drawingml/2006/table">
            <a:tbl>
              <a:tblPr/>
              <a:tblGrid>
                <a:gridCol w="1447800"/>
              </a:tblGrid>
              <a:tr h="735176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ndara" pitchFamily="34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267" name="Group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503633"/>
              </p:ext>
            </p:extLst>
          </p:nvPr>
        </p:nvGraphicFramePr>
        <p:xfrm>
          <a:off x="3592027" y="5903775"/>
          <a:ext cx="1676400" cy="243840"/>
        </p:xfrm>
        <a:graphic>
          <a:graphicData uri="http://schemas.openxmlformats.org/drawingml/2006/table">
            <a:tbl>
              <a:tblPr/>
              <a:tblGrid>
                <a:gridCol w="16764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anose="020E0502030303020204" pitchFamily="34" charset="0"/>
                          <a:cs typeface="Arial" charset="0"/>
                        </a:rPr>
                        <a:t>Honey Pop’s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04" name="Group 1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874906"/>
              </p:ext>
            </p:extLst>
          </p:nvPr>
        </p:nvGraphicFramePr>
        <p:xfrm>
          <a:off x="381000" y="4114800"/>
          <a:ext cx="1676400" cy="228600"/>
        </p:xfrm>
        <a:graphic>
          <a:graphicData uri="http://schemas.openxmlformats.org/drawingml/2006/table">
            <a:tbl>
              <a:tblPr/>
              <a:tblGrid>
                <a:gridCol w="1676400"/>
              </a:tblGrid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ndara" pitchFamily="34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15" name="Group 1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517633"/>
              </p:ext>
            </p:extLst>
          </p:nvPr>
        </p:nvGraphicFramePr>
        <p:xfrm>
          <a:off x="3689294" y="4335488"/>
          <a:ext cx="1870652" cy="243840"/>
        </p:xfrm>
        <a:graphic>
          <a:graphicData uri="http://schemas.openxmlformats.org/drawingml/2006/table">
            <a:tbl>
              <a:tblPr/>
              <a:tblGrid>
                <a:gridCol w="1870652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Honey Clusters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26" name="Group 1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036230"/>
              </p:ext>
            </p:extLst>
          </p:nvPr>
        </p:nvGraphicFramePr>
        <p:xfrm>
          <a:off x="4876800" y="4038600"/>
          <a:ext cx="2184400" cy="228600"/>
        </p:xfrm>
        <a:graphic>
          <a:graphicData uri="http://schemas.openxmlformats.org/drawingml/2006/table">
            <a:tbl>
              <a:tblPr/>
              <a:tblGrid>
                <a:gridCol w="21844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ndara" pitchFamily="34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39" name="Group 1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919942"/>
              </p:ext>
            </p:extLst>
          </p:nvPr>
        </p:nvGraphicFramePr>
        <p:xfrm>
          <a:off x="7083968" y="4041775"/>
          <a:ext cx="1600200" cy="593737"/>
        </p:xfrm>
        <a:graphic>
          <a:graphicData uri="http://schemas.openxmlformats.org/drawingml/2006/table">
            <a:tbl>
              <a:tblPr/>
              <a:tblGrid>
                <a:gridCol w="1600200"/>
              </a:tblGrid>
              <a:tr h="228288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 </a:t>
                      </a: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ndara" pitchFamily="34" charset="0"/>
                        <a:cs typeface="Arial" charset="0"/>
                      </a:endParaRPr>
                    </a:p>
                  </a:txBody>
                  <a:tcPr marT="45570" marB="45570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65437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cs typeface="Arial" charset="0"/>
                      </a:endParaRPr>
                    </a:p>
                  </a:txBody>
                  <a:tcPr marT="45570" marB="45570" anchor="b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50" name="Group 1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771608"/>
              </p:ext>
            </p:extLst>
          </p:nvPr>
        </p:nvGraphicFramePr>
        <p:xfrm>
          <a:off x="152400" y="4876800"/>
          <a:ext cx="2209800" cy="228600"/>
        </p:xfrm>
        <a:graphic>
          <a:graphicData uri="http://schemas.openxmlformats.org/drawingml/2006/table">
            <a:tbl>
              <a:tblPr/>
              <a:tblGrid>
                <a:gridCol w="22098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ndara" pitchFamily="34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61" name="Group 1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246242"/>
              </p:ext>
            </p:extLst>
          </p:nvPr>
        </p:nvGraphicFramePr>
        <p:xfrm>
          <a:off x="28815" y="4450904"/>
          <a:ext cx="2026280" cy="548640"/>
        </p:xfrm>
        <a:graphic>
          <a:graphicData uri="http://schemas.openxmlformats.org/drawingml/2006/table">
            <a:tbl>
              <a:tblPr/>
              <a:tblGrid>
                <a:gridCol w="2026280"/>
              </a:tblGrid>
              <a:tr h="14969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    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Candied  Honey Pear Ginger Green</a:t>
                      </a: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 Tea on Lemongrass 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85" name="Group 1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492472"/>
              </p:ext>
            </p:extLst>
          </p:nvPr>
        </p:nvGraphicFramePr>
        <p:xfrm>
          <a:off x="0" y="5867400"/>
          <a:ext cx="2286000" cy="228600"/>
        </p:xfrm>
        <a:graphic>
          <a:graphicData uri="http://schemas.openxmlformats.org/drawingml/2006/table">
            <a:tbl>
              <a:tblPr/>
              <a:tblGrid>
                <a:gridCol w="22860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ndara" pitchFamily="34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407" name="Group 2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566412"/>
              </p:ext>
            </p:extLst>
          </p:nvPr>
        </p:nvGraphicFramePr>
        <p:xfrm>
          <a:off x="155575" y="5628528"/>
          <a:ext cx="1961168" cy="228600"/>
        </p:xfrm>
        <a:graphic>
          <a:graphicData uri="http://schemas.openxmlformats.org/drawingml/2006/table">
            <a:tbl>
              <a:tblPr/>
              <a:tblGrid>
                <a:gridCol w="1961168"/>
              </a:tblGrid>
              <a:tr h="21336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ndara" pitchFamily="34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52600" y="6211888"/>
            <a:ext cx="4800600" cy="6001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00" b="1" dirty="0">
                <a:solidFill>
                  <a:schemeClr val="accent1"/>
                </a:solidFill>
                <a:latin typeface="Candara" pitchFamily="34" charset="0"/>
              </a:rPr>
              <a:t>No Limitations!</a:t>
            </a:r>
          </a:p>
          <a:p>
            <a:pPr algn="ctr">
              <a:defRPr/>
            </a:pPr>
            <a:r>
              <a:rPr lang="en-US" sz="1100" b="1" dirty="0">
                <a:solidFill>
                  <a:schemeClr val="accent1"/>
                </a:solidFill>
                <a:latin typeface="Candara" pitchFamily="34" charset="0"/>
              </a:rPr>
              <a:t>Flavor profiles to meet any </a:t>
            </a:r>
            <a:r>
              <a:rPr lang="en-US" sz="1100" b="1" dirty="0" smtClean="0">
                <a:solidFill>
                  <a:schemeClr val="accent1"/>
                </a:solidFill>
                <a:latin typeface="Candara" pitchFamily="34" charset="0"/>
              </a:rPr>
              <a:t>beverage </a:t>
            </a:r>
            <a:r>
              <a:rPr lang="en-US" sz="1100" b="1" dirty="0">
                <a:solidFill>
                  <a:schemeClr val="accent1"/>
                </a:solidFill>
                <a:latin typeface="Candara" pitchFamily="34" charset="0"/>
              </a:rPr>
              <a:t>creation. </a:t>
            </a:r>
          </a:p>
          <a:p>
            <a:pPr algn="ctr">
              <a:defRPr/>
            </a:pPr>
            <a:r>
              <a:rPr lang="en-US" sz="1100" b="1" dirty="0">
                <a:solidFill>
                  <a:schemeClr val="accent1"/>
                </a:solidFill>
                <a:latin typeface="Candara" pitchFamily="34" charset="0"/>
              </a:rPr>
              <a:t>Customized profiles available.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0685" y="6396554"/>
            <a:ext cx="20088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Candara" panose="020E0502030303020204" pitchFamily="34" charset="0"/>
              </a:rPr>
              <a:t>Candied Honey Lemongrass Stalk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75" b="89831" l="10177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43" r="5748" b="22003"/>
          <a:stretch/>
        </p:blipFill>
        <p:spPr bwMode="auto">
          <a:xfrm>
            <a:off x="62019" y="5557273"/>
            <a:ext cx="2923961" cy="65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09629" y="4564088"/>
            <a:ext cx="18822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Candara" panose="020E0502030303020204" pitchFamily="34" charset="0"/>
              </a:rPr>
              <a:t>Candied Honey Mango Sea Salt</a:t>
            </a:r>
            <a:endParaRPr lang="en-US" sz="1000" b="1" dirty="0">
              <a:latin typeface="Candara" panose="020E0502030303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0" b="100000" l="33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491" r="31002"/>
          <a:stretch/>
        </p:blipFill>
        <p:spPr>
          <a:xfrm>
            <a:off x="3249734" y="4930104"/>
            <a:ext cx="2998666" cy="824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474" l="34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3" r="13053"/>
          <a:stretch/>
        </p:blipFill>
        <p:spPr>
          <a:xfrm rot="10800000" flipV="1">
            <a:off x="6337464" y="3276600"/>
            <a:ext cx="2541420" cy="1287488"/>
          </a:xfrm>
          <a:prstGeom prst="rect">
            <a:avLst/>
          </a:prstGeom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51141" y="5521050"/>
            <a:ext cx="708413" cy="80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23" b="98882" l="9904" r="97249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273822"/>
            <a:ext cx="1763809" cy="1410805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7201742" y="2684627"/>
            <a:ext cx="15985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 smtClean="0">
                <a:latin typeface="Candara" panose="020E0502030303020204" pitchFamily="34" charset="0"/>
              </a:rPr>
              <a:t>Candied Honey Pineapple</a:t>
            </a:r>
            <a:endParaRPr lang="en-US" sz="1000" b="1" dirty="0">
              <a:latin typeface="Candara" panose="020E0502030303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48" b="89529" l="4258" r="95484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774" y="1315242"/>
            <a:ext cx="3219902" cy="795605"/>
          </a:xfrm>
          <a:prstGeom prst="rect">
            <a:avLst/>
          </a:prstGeom>
        </p:spPr>
      </p:pic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989" y="5491041"/>
            <a:ext cx="2848165" cy="78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2755" b="8979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143" y="2684628"/>
            <a:ext cx="3875321" cy="187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6" b="89623" l="0" r="1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510"/>
          <a:stretch/>
        </p:blipFill>
        <p:spPr>
          <a:xfrm>
            <a:off x="-212994" y="3096628"/>
            <a:ext cx="3138308" cy="14674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48400" y="6142638"/>
            <a:ext cx="17324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Candara" panose="020E0502030303020204" pitchFamily="34" charset="0"/>
              </a:rPr>
              <a:t>Honey Icicle Stirrer</a:t>
            </a:r>
            <a:endParaRPr lang="en-US" sz="1000" b="1" dirty="0">
              <a:latin typeface="Candara" panose="020E0502030303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49" y="1259967"/>
            <a:ext cx="1517221" cy="12343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8200" y="2494316"/>
            <a:ext cx="17588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Candara" panose="020E0502030303020204" pitchFamily="34" charset="0"/>
              </a:rPr>
              <a:t>Honey Candied Dragon Fruit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62400" y="2362200"/>
            <a:ext cx="18085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Candara" panose="020E0502030303020204" pitchFamily="34" charset="0"/>
              </a:rPr>
              <a:t>Candied Honey Banana Bacon</a:t>
            </a:r>
          </a:p>
        </p:txBody>
      </p:sp>
    </p:spTree>
    <p:extLst>
      <p:ext uri="{BB962C8B-B14F-4D97-AF65-F5344CB8AC3E}">
        <p14:creationId xmlns:p14="http://schemas.microsoft.com/office/powerpoint/2010/main" val="9621633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487" l="9943" r="89976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139" y="1445330"/>
            <a:ext cx="1605928" cy="12499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81" t="4833" r="7971" b="18360"/>
          <a:stretch/>
        </p:blipFill>
        <p:spPr>
          <a:xfrm>
            <a:off x="2557401" y="1259183"/>
            <a:ext cx="1360603" cy="13492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339" b="57583" l="1996" r="98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172" b="40023"/>
          <a:stretch/>
        </p:blipFill>
        <p:spPr>
          <a:xfrm>
            <a:off x="1346595" y="5966477"/>
            <a:ext cx="3086587" cy="684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5" b="98041" l="9938" r="89907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776" y="2641744"/>
            <a:ext cx="1443673" cy="15614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94" b="89691" l="2869" r="938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930"/>
          <a:stretch/>
        </p:blipFill>
        <p:spPr>
          <a:xfrm>
            <a:off x="5300909" y="5812115"/>
            <a:ext cx="3772178" cy="706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342" b="90000" l="9921" r="8998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22" r="10221"/>
          <a:stretch/>
        </p:blipFill>
        <p:spPr>
          <a:xfrm>
            <a:off x="4336931" y="2771501"/>
            <a:ext cx="1306286" cy="15082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85" b="89862" l="4282" r="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624" y="4407003"/>
            <a:ext cx="3251908" cy="12251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117" b="100000" l="19721" r="86524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88" t="7292" r="12231"/>
          <a:stretch/>
        </p:blipFill>
        <p:spPr>
          <a:xfrm>
            <a:off x="2760585" y="2722210"/>
            <a:ext cx="1226118" cy="15386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55" b="89896" l="998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717" y="4397362"/>
            <a:ext cx="3267412" cy="13383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221" b="95962" l="9978" r="89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61" r="33371" b="3778"/>
          <a:stretch/>
        </p:blipFill>
        <p:spPr>
          <a:xfrm flipH="1">
            <a:off x="-27998" y="1393181"/>
            <a:ext cx="2091444" cy="46578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7661" y="224134"/>
            <a:ext cx="4136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669900"/>
                </a:solidFill>
                <a:latin typeface="Candara" panose="020E0502030303020204" pitchFamily="34" charset="0"/>
              </a:rPr>
              <a:t>All THINGS …</a:t>
            </a:r>
            <a:r>
              <a:rPr lang="en-US" sz="3600" b="1" dirty="0" smtClean="0">
                <a:solidFill>
                  <a:srgbClr val="FFCC66"/>
                </a:solidFill>
                <a:latin typeface="Candara" panose="020E0502030303020204" pitchFamily="34" charset="0"/>
              </a:rPr>
              <a:t>GOLD</a:t>
            </a:r>
            <a:endParaRPr lang="en-US" sz="3600" b="1" dirty="0">
              <a:solidFill>
                <a:srgbClr val="FFCC66"/>
              </a:solidFill>
              <a:latin typeface="Candara" panose="020E0502030303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4604" b="89728" l="17481" r="87188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27" t="11756" r="10586" b="13001"/>
          <a:stretch/>
        </p:blipFill>
        <p:spPr>
          <a:xfrm>
            <a:off x="4200983" y="1311688"/>
            <a:ext cx="1355594" cy="12327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92005" y="3491553"/>
            <a:ext cx="1997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Candara" panose="020E0502030303020204" pitchFamily="34" charset="0"/>
              </a:rPr>
              <a:t>Golden Star Fruit  Lemongrass Wand</a:t>
            </a:r>
            <a:endParaRPr lang="en-US" sz="1000" b="1" dirty="0">
              <a:latin typeface="Candara" panose="020E0502030303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199" y="2003183"/>
            <a:ext cx="1650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Candara" panose="020E0502030303020204" pitchFamily="34" charset="0"/>
              </a:rPr>
              <a:t>Golden Apple</a:t>
            </a:r>
            <a:endParaRPr lang="en-US" sz="1000" b="1" dirty="0">
              <a:latin typeface="Candara" panose="020E0502030303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26360" y="2548216"/>
            <a:ext cx="21348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Candara" panose="020E0502030303020204" pitchFamily="34" charset="0"/>
              </a:rPr>
              <a:t>Honey Golden Lotus Chip</a:t>
            </a:r>
            <a:endParaRPr lang="en-US" sz="1000" b="1" dirty="0">
              <a:latin typeface="Candara" panose="020E0502030303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19953" y="4216481"/>
            <a:ext cx="27925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Candara" panose="020E0502030303020204" pitchFamily="34" charset="0"/>
              </a:rPr>
              <a:t>Golden Asian Pear</a:t>
            </a:r>
            <a:endParaRPr lang="en-US" sz="1000" b="1" dirty="0">
              <a:latin typeface="Candara" panose="020E0502030303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19067" y="3314950"/>
            <a:ext cx="18912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Candara" panose="020E0502030303020204" pitchFamily="34" charset="0"/>
              </a:rPr>
              <a:t>Golden Flake Blend</a:t>
            </a:r>
            <a:endParaRPr lang="en-US" sz="1000" b="1" dirty="0">
              <a:latin typeface="Candara" panose="020E0502030303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66800" y="4539519"/>
            <a:ext cx="24972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Candara" panose="020E0502030303020204" pitchFamily="34" charset="0"/>
              </a:rPr>
              <a:t>22K Golden Banana</a:t>
            </a:r>
            <a:endParaRPr lang="en-US" sz="1000" b="1" dirty="0">
              <a:latin typeface="Candara" panose="020E0502030303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61171" y="3913006"/>
            <a:ext cx="23544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dirty="0" smtClean="0">
              <a:latin typeface="Candara" panose="020E0502030303020204" pitchFamily="34" charset="0"/>
            </a:endParaRPr>
          </a:p>
          <a:p>
            <a:endParaRPr lang="en-US" sz="1000" dirty="0" smtClean="0">
              <a:latin typeface="Candara" panose="020E0502030303020204" pitchFamily="34" charset="0"/>
            </a:endParaRPr>
          </a:p>
          <a:p>
            <a:endParaRPr lang="en-US" sz="1000" dirty="0">
              <a:latin typeface="Candara" panose="020E0502030303020204" pitchFamily="34" charset="0"/>
            </a:endParaRPr>
          </a:p>
          <a:p>
            <a:endParaRPr lang="en-US" sz="1000" dirty="0">
              <a:latin typeface="Candara" panose="020E0502030303020204" pitchFamily="34" charset="0"/>
            </a:endParaRPr>
          </a:p>
          <a:p>
            <a:r>
              <a:rPr lang="en-US" sz="1000" b="1" dirty="0" smtClean="0">
                <a:latin typeface="Candara" panose="020E0502030303020204" pitchFamily="34" charset="0"/>
              </a:rPr>
              <a:t>Golden Pineapple Straw</a:t>
            </a:r>
            <a:endParaRPr lang="en-US" sz="1000" b="1" dirty="0">
              <a:latin typeface="Candara" panose="020E0502030303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5954981" y="5697396"/>
            <a:ext cx="18174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Candara" panose="020E0502030303020204" pitchFamily="34" charset="0"/>
              </a:rPr>
              <a:t>Golden Icicle Stirrer</a:t>
            </a:r>
            <a:endParaRPr lang="en-US" sz="1000" b="1" dirty="0">
              <a:latin typeface="Candara" panose="020E0502030303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03691" y="1873821"/>
            <a:ext cx="1950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andara" panose="020E0502030303020204" pitchFamily="34" charset="0"/>
              </a:rPr>
              <a:t>           </a:t>
            </a:r>
            <a:r>
              <a:rPr lang="en-US" sz="1000" b="1" dirty="0" smtClean="0">
                <a:latin typeface="Candara" panose="020E0502030303020204" pitchFamily="34" charset="0"/>
              </a:rPr>
              <a:t>Golden Apple Blossom</a:t>
            </a:r>
            <a:endParaRPr lang="en-US" sz="1000" b="1" dirty="0">
              <a:latin typeface="Candara" panose="020E0502030303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27381" y="4146721"/>
            <a:ext cx="277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andara" panose="020E0502030303020204" pitchFamily="34" charset="0"/>
              </a:rPr>
              <a:t> </a:t>
            </a:r>
            <a:r>
              <a:rPr lang="en-US" sz="1000" b="1" dirty="0" smtClean="0">
                <a:latin typeface="Candara" panose="020E0502030303020204" pitchFamily="34" charset="0"/>
              </a:rPr>
              <a:t>   Candied Orange Rose Petal</a:t>
            </a:r>
            <a:endParaRPr lang="en-US" sz="1000" b="1" dirty="0">
              <a:latin typeface="Candara" panose="020E0502030303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 rot="10800000" flipV="1">
            <a:off x="1649621" y="5810272"/>
            <a:ext cx="25777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Candara" panose="020E0502030303020204" pitchFamily="34" charset="0"/>
              </a:rPr>
              <a:t>                        Golden Ginger Ball</a:t>
            </a:r>
            <a:endParaRPr lang="en-US" sz="10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074201"/>
      </p:ext>
    </p:extLst>
  </p:cSld>
  <p:clrMapOvr>
    <a:masterClrMapping/>
  </p:clrMapOvr>
  <p:transition spd="slow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685798"/>
            <a:ext cx="495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ndara" panose="020E0502030303020204" pitchFamily="34" charset="0"/>
              </a:rPr>
              <a:t>	</a:t>
            </a:r>
            <a:r>
              <a:rPr lang="en-US" sz="2400" b="1" dirty="0" smtClean="0">
                <a:latin typeface="Candara" panose="020E0502030303020204" pitchFamily="34" charset="0"/>
              </a:rPr>
              <a:t>      </a:t>
            </a:r>
            <a:r>
              <a:rPr lang="en-US" sz="2800" b="1" dirty="0" smtClean="0">
                <a:solidFill>
                  <a:srgbClr val="669900"/>
                </a:solidFill>
                <a:latin typeface="Candara" panose="020E0502030303020204" pitchFamily="34" charset="0"/>
              </a:rPr>
              <a:t>BEEF COLLECTION</a:t>
            </a:r>
            <a:endParaRPr lang="en-US" sz="2800" b="1" dirty="0">
              <a:solidFill>
                <a:srgbClr val="669900"/>
              </a:solidFill>
              <a:latin typeface="Candara" panose="020E0502030303020204" pitchFamily="34" charset="0"/>
            </a:endParaRPr>
          </a:p>
          <a:p>
            <a:r>
              <a:rPr lang="en-US" sz="2400" dirty="0"/>
              <a:t>             </a:t>
            </a:r>
            <a:r>
              <a:rPr lang="en-US" sz="2400" dirty="0" smtClean="0"/>
              <a:t> </a:t>
            </a:r>
            <a:r>
              <a:rPr lang="en-US" sz="2000" dirty="0" smtClean="0">
                <a:latin typeface="Candara" panose="020E0502030303020204" pitchFamily="34" charset="0"/>
              </a:rPr>
              <a:t>DTD Savory Flavor Profiles</a:t>
            </a:r>
            <a:endParaRPr lang="en-US" sz="2000" dirty="0">
              <a:latin typeface="Candara" panose="020E0502030303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12" t="9320" b="5404"/>
          <a:stretch/>
        </p:blipFill>
        <p:spPr>
          <a:xfrm>
            <a:off x="206493" y="1561712"/>
            <a:ext cx="1492014" cy="14100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670" y="2971800"/>
            <a:ext cx="2220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Candara" panose="020E0502030303020204" pitchFamily="34" charset="0"/>
              </a:rPr>
              <a:t>Pepperoni </a:t>
            </a:r>
            <a:r>
              <a:rPr lang="en-US" sz="1000" b="1" dirty="0">
                <a:latin typeface="Candara" panose="020E0502030303020204" pitchFamily="34" charset="0"/>
              </a:rPr>
              <a:t>with Tomato Slice, Horseradish, and Bacon Blend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7" b="89701" l="5875" r="975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1" t="31849" r="5618" b="20370"/>
          <a:stretch/>
        </p:blipFill>
        <p:spPr>
          <a:xfrm>
            <a:off x="2247901" y="2221839"/>
            <a:ext cx="4238728" cy="8694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87" b="98188" l="9949" r="89796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85" t="-7476" r="8637" b="7476"/>
          <a:stretch/>
        </p:blipFill>
        <p:spPr>
          <a:xfrm>
            <a:off x="7046317" y="1526320"/>
            <a:ext cx="1569675" cy="14100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188" b="75587" l="8375" r="9587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54" t="13951" r="3409" b="16693"/>
          <a:stretch/>
        </p:blipFill>
        <p:spPr>
          <a:xfrm rot="185725">
            <a:off x="2259276" y="3773677"/>
            <a:ext cx="4269171" cy="8894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95" b="86751" l="10142" r="9316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42" t="13211" r="7389" b="14702"/>
          <a:stretch/>
        </p:blipFill>
        <p:spPr>
          <a:xfrm>
            <a:off x="40517" y="5407535"/>
            <a:ext cx="1823966" cy="121947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0435" b="69565" l="8387" r="99194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2" t="25523" r="1772" b="24542"/>
          <a:stretch/>
        </p:blipFill>
        <p:spPr bwMode="auto">
          <a:xfrm>
            <a:off x="2445998" y="5731384"/>
            <a:ext cx="3895725" cy="717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943" b="80491" l="12778" r="90309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7" b="10566"/>
          <a:stretch/>
        </p:blipFill>
        <p:spPr bwMode="auto">
          <a:xfrm>
            <a:off x="0" y="3704510"/>
            <a:ext cx="2100192" cy="1189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622" y="5389414"/>
            <a:ext cx="2292350" cy="12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9" t="2212" r="11250" b="8074"/>
          <a:stretch/>
        </p:blipFill>
        <p:spPr bwMode="auto">
          <a:xfrm>
            <a:off x="7376707" y="3443671"/>
            <a:ext cx="1244220" cy="1450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669" y="4823078"/>
            <a:ext cx="2182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latin typeface="Candara" panose="020E0502030303020204" pitchFamily="34" charset="0"/>
              </a:rPr>
              <a:t>Bacon  </a:t>
            </a:r>
            <a:r>
              <a:rPr lang="en-US" sz="900" b="1" dirty="0">
                <a:latin typeface="Candara" panose="020E0502030303020204" pitchFamily="34" charset="0"/>
              </a:rPr>
              <a:t>Tomato Sweet &amp; Hot with </a:t>
            </a:r>
            <a:r>
              <a:rPr lang="en-US" sz="900" b="1" dirty="0" smtClean="0">
                <a:latin typeface="Candara" panose="020E0502030303020204" pitchFamily="34" charset="0"/>
              </a:rPr>
              <a:t>hints</a:t>
            </a:r>
          </a:p>
          <a:p>
            <a:r>
              <a:rPr lang="en-US" sz="900" b="1" dirty="0" smtClean="0">
                <a:latin typeface="Candara" panose="020E0502030303020204" pitchFamily="34" charset="0"/>
              </a:rPr>
              <a:t>of </a:t>
            </a:r>
            <a:r>
              <a:rPr lang="en-US" sz="900" b="1" dirty="0">
                <a:latin typeface="Candara" panose="020E0502030303020204" pitchFamily="34" charset="0"/>
              </a:rPr>
              <a:t>White Sea Salt and White Cane Sugar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81800" y="6477000"/>
            <a:ext cx="20637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Candara" panose="020E0502030303020204" pitchFamily="34" charset="0"/>
              </a:rPr>
              <a:t>Tomato </a:t>
            </a:r>
            <a:r>
              <a:rPr lang="en-US" sz="1000" b="1" dirty="0">
                <a:latin typeface="Candara" panose="020E0502030303020204" pitchFamily="34" charset="0"/>
              </a:rPr>
              <a:t>Pepperoni Horseradish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92951" y="4771310"/>
            <a:ext cx="17525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andara" panose="020E0502030303020204" pitchFamily="34" charset="0"/>
              </a:rPr>
              <a:t>Bacon Cucumber Basil Lime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583153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Candara" panose="020E0502030303020204" pitchFamily="34" charset="0"/>
              </a:rPr>
              <a:t>Brown </a:t>
            </a:r>
            <a:r>
              <a:rPr lang="en-US" sz="1000" b="1" dirty="0">
                <a:latin typeface="Candara" panose="020E0502030303020204" pitchFamily="34" charset="0"/>
              </a:rPr>
              <a:t>Sugar and Habanero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09899" y="6421309"/>
            <a:ext cx="28194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>
                <a:latin typeface="Candara" panose="020E0502030303020204" pitchFamily="34" charset="0"/>
              </a:rPr>
              <a:t>           </a:t>
            </a:r>
            <a:r>
              <a:rPr lang="it-IT" sz="1000" b="1" dirty="0" smtClean="0">
                <a:latin typeface="Candara" panose="020E0502030303020204" pitchFamily="34" charset="0"/>
              </a:rPr>
              <a:t>Salami </a:t>
            </a:r>
            <a:r>
              <a:rPr lang="it-IT" sz="1000" b="1" dirty="0">
                <a:latin typeface="Candara" panose="020E0502030303020204" pitchFamily="34" charset="0"/>
              </a:rPr>
              <a:t>Glazed in Caramel, Basil, Chipotle </a:t>
            </a:r>
            <a:endParaRPr lang="en-US" sz="1000" b="1" dirty="0">
              <a:latin typeface="Candara" panose="020E0502030303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09899" y="4761523"/>
            <a:ext cx="29718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andara" panose="020E0502030303020204" pitchFamily="34" charset="0"/>
              </a:rPr>
              <a:t>         </a:t>
            </a:r>
            <a:r>
              <a:rPr lang="en-US" sz="1000" b="1" dirty="0" smtClean="0">
                <a:latin typeface="Candara" panose="020E0502030303020204" pitchFamily="34" charset="0"/>
              </a:rPr>
              <a:t>Pepperoni </a:t>
            </a:r>
            <a:r>
              <a:rPr lang="en-US" sz="1000" b="1" dirty="0">
                <a:latin typeface="Candara" panose="020E0502030303020204" pitchFamily="34" charset="0"/>
              </a:rPr>
              <a:t>Glazed in Caramel and Horseradish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86100" y="3048744"/>
            <a:ext cx="2819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andara" panose="020E0502030303020204" pitchFamily="34" charset="0"/>
              </a:rPr>
              <a:t>        </a:t>
            </a:r>
            <a:r>
              <a:rPr lang="en-US" sz="1000" b="1" dirty="0" smtClean="0">
                <a:latin typeface="Candara" panose="020E0502030303020204" pitchFamily="34" charset="0"/>
              </a:rPr>
              <a:t>Bacon </a:t>
            </a:r>
            <a:r>
              <a:rPr lang="en-US" sz="1000" b="1" dirty="0">
                <a:latin typeface="Candara" panose="020E0502030303020204" pitchFamily="34" charset="0"/>
              </a:rPr>
              <a:t>Glazed in Caramel and Habanero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78656" y="2941022"/>
            <a:ext cx="1904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Candara" panose="020E0502030303020204" pitchFamily="34" charset="0"/>
              </a:rPr>
              <a:t>Salami </a:t>
            </a:r>
            <a:r>
              <a:rPr lang="en-US" sz="1000" b="1" dirty="0">
                <a:latin typeface="Candara" panose="020E0502030303020204" pitchFamily="34" charset="0"/>
              </a:rPr>
              <a:t>with Cucumber Slice, Basil, Chipotle Pepper and Lime Zest </a:t>
            </a:r>
          </a:p>
        </p:txBody>
      </p:sp>
    </p:spTree>
    <p:extLst>
      <p:ext uri="{BB962C8B-B14F-4D97-AF65-F5344CB8AC3E}">
        <p14:creationId xmlns:p14="http://schemas.microsoft.com/office/powerpoint/2010/main" val="387336969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1828800" y="228600"/>
            <a:ext cx="4800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/>
              <a:t>	     </a:t>
            </a:r>
            <a:r>
              <a:rPr lang="en-US" sz="2800" b="1" dirty="0" smtClean="0">
                <a:solidFill>
                  <a:srgbClr val="669900"/>
                </a:solidFill>
                <a:latin typeface="Candara" pitchFamily="34" charset="0"/>
              </a:rPr>
              <a:t>STIRRERS &amp; POPS</a:t>
            </a:r>
            <a:endParaRPr lang="en-US" sz="2800" b="1" dirty="0">
              <a:solidFill>
                <a:srgbClr val="669900"/>
              </a:solidFill>
              <a:latin typeface="Candara" pitchFamily="34" charset="0"/>
            </a:endParaRPr>
          </a:p>
          <a:p>
            <a:pPr eaLnBrk="1" hangingPunct="1"/>
            <a:r>
              <a:rPr lang="en-US" dirty="0">
                <a:solidFill>
                  <a:srgbClr val="1C1C1C"/>
                </a:solidFill>
                <a:latin typeface="Candara" pitchFamily="34" charset="0"/>
              </a:rPr>
              <a:t>                 	          </a:t>
            </a:r>
            <a:r>
              <a:rPr lang="en-US" dirty="0" smtClean="0">
                <a:solidFill>
                  <a:srgbClr val="1C1C1C"/>
                </a:solidFill>
                <a:latin typeface="Candara" pitchFamily="34" charset="0"/>
              </a:rPr>
              <a:t>  </a:t>
            </a:r>
            <a:r>
              <a:rPr lang="en-US" dirty="0" smtClean="0">
                <a:latin typeface="Candara" pitchFamily="34" charset="0"/>
              </a:rPr>
              <a:t>With </a:t>
            </a:r>
            <a:r>
              <a:rPr lang="en-US" dirty="0">
                <a:latin typeface="Candara" pitchFamily="34" charset="0"/>
              </a:rPr>
              <a:t>Natural Fruits</a:t>
            </a:r>
          </a:p>
          <a:p>
            <a:pPr eaLnBrk="1" hangingPunct="1"/>
            <a:r>
              <a:rPr lang="en-US" dirty="0">
                <a:latin typeface="Candara" pitchFamily="34" charset="0"/>
              </a:rPr>
              <a:t>                  </a:t>
            </a:r>
            <a:r>
              <a:rPr lang="en-US" dirty="0" smtClean="0">
                <a:latin typeface="Candara" pitchFamily="34" charset="0"/>
              </a:rPr>
              <a:t>                 </a:t>
            </a:r>
            <a:r>
              <a:rPr lang="en-US" dirty="0">
                <a:latin typeface="Candara" pitchFamily="34" charset="0"/>
              </a:rPr>
              <a:t>4inch- 6inch </a:t>
            </a:r>
            <a:r>
              <a:rPr lang="en-US" dirty="0" smtClean="0">
                <a:latin typeface="Candara" pitchFamily="34" charset="0"/>
              </a:rPr>
              <a:t> </a:t>
            </a:r>
            <a:endParaRPr lang="en-US" dirty="0">
              <a:latin typeface="Candara" pitchFamily="34" charset="0"/>
            </a:endParaRPr>
          </a:p>
        </p:txBody>
      </p:sp>
      <p:sp>
        <p:nvSpPr>
          <p:cNvPr id="5124" name="TextBox 3"/>
          <p:cNvSpPr txBox="1">
            <a:spLocks noChangeArrowheads="1"/>
          </p:cNvSpPr>
          <p:nvPr/>
        </p:nvSpPr>
        <p:spPr bwMode="auto">
          <a:xfrm>
            <a:off x="457199" y="1780386"/>
            <a:ext cx="8389111" cy="530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sz="900" dirty="0">
              <a:latin typeface="Candara" pitchFamily="34" charset="0"/>
            </a:endParaRPr>
          </a:p>
          <a:p>
            <a:pPr eaLnBrk="1" hangingPunct="1"/>
            <a:endParaRPr lang="en-US" sz="900" dirty="0">
              <a:latin typeface="Candara" pitchFamily="34" charset="0"/>
            </a:endParaRPr>
          </a:p>
          <a:p>
            <a:pPr eaLnBrk="1" hangingPunct="1"/>
            <a:endParaRPr lang="en-US" sz="900" dirty="0">
              <a:latin typeface="Candara" pitchFamily="34" charset="0"/>
            </a:endParaRPr>
          </a:p>
          <a:p>
            <a:pPr eaLnBrk="1" hangingPunct="1"/>
            <a:r>
              <a:rPr lang="en-US" sz="1000" b="1" dirty="0" smtClean="0">
                <a:latin typeface="Candara" pitchFamily="34" charset="0"/>
              </a:rPr>
              <a:t>Lemon Lime                                                                                                                     </a:t>
            </a:r>
            <a:r>
              <a:rPr lang="en-US" sz="1000" dirty="0" smtClean="0">
                <a:latin typeface="Candara" pitchFamily="34" charset="0"/>
              </a:rPr>
              <a:t>Orange                                                                                                Peach</a:t>
            </a:r>
            <a:endParaRPr lang="en-US" sz="1000" dirty="0">
              <a:latin typeface="Candara" pitchFamily="34" charset="0"/>
            </a:endParaRPr>
          </a:p>
          <a:p>
            <a:pPr eaLnBrk="1" hangingPunct="1"/>
            <a:endParaRPr lang="en-US" sz="900" dirty="0">
              <a:latin typeface="Candara" pitchFamily="34" charset="0"/>
            </a:endParaRPr>
          </a:p>
          <a:p>
            <a:pPr eaLnBrk="1" hangingPunct="1"/>
            <a:endParaRPr lang="en-US" sz="900" dirty="0">
              <a:latin typeface="Candara" pitchFamily="34" charset="0"/>
            </a:endParaRPr>
          </a:p>
          <a:p>
            <a:pPr eaLnBrk="1" hangingPunct="1"/>
            <a:endParaRPr lang="en-US" sz="900" dirty="0">
              <a:latin typeface="Candara" pitchFamily="34" charset="0"/>
            </a:endParaRPr>
          </a:p>
          <a:p>
            <a:pPr eaLnBrk="1" hangingPunct="1"/>
            <a:r>
              <a:rPr lang="en-US" sz="900" dirty="0">
                <a:latin typeface="Candara" pitchFamily="34" charset="0"/>
              </a:rPr>
              <a:t>					</a:t>
            </a:r>
            <a:endParaRPr lang="en-US" sz="900" b="1" dirty="0">
              <a:latin typeface="Candara" pitchFamily="34" charset="0"/>
            </a:endParaRPr>
          </a:p>
          <a:p>
            <a:pPr eaLnBrk="1" hangingPunct="1"/>
            <a:r>
              <a:rPr lang="en-US" sz="900" b="1" dirty="0">
                <a:latin typeface="Candara" pitchFamily="34" charset="0"/>
              </a:rPr>
              <a:t>						</a:t>
            </a:r>
          </a:p>
          <a:p>
            <a:pPr eaLnBrk="1" hangingPunct="1"/>
            <a:endParaRPr lang="en-US" sz="900" b="1" dirty="0">
              <a:latin typeface="Candara" pitchFamily="34" charset="0"/>
            </a:endParaRPr>
          </a:p>
          <a:p>
            <a:pPr eaLnBrk="1" hangingPunct="1"/>
            <a:endParaRPr lang="en-US" sz="900" b="1" dirty="0">
              <a:latin typeface="Candara" pitchFamily="34" charset="0"/>
            </a:endParaRPr>
          </a:p>
          <a:p>
            <a:pPr eaLnBrk="1" hangingPunct="1"/>
            <a:r>
              <a:rPr lang="en-US" sz="900" b="1" dirty="0" smtClean="0">
                <a:latin typeface="Candara" pitchFamily="34" charset="0"/>
              </a:rPr>
              <a:t>Strawberry Basil                                                                                                      </a:t>
            </a:r>
            <a:r>
              <a:rPr lang="en-US" sz="1000" b="1" dirty="0" smtClean="0">
                <a:latin typeface="Candara" pitchFamily="34" charset="0"/>
              </a:rPr>
              <a:t> Raspberry                                                                                                 Blueberry</a:t>
            </a:r>
          </a:p>
          <a:p>
            <a:pPr eaLnBrk="1" hangingPunct="1"/>
            <a:endParaRPr lang="en-US" sz="900" b="1" dirty="0">
              <a:latin typeface="Candara" pitchFamily="34" charset="0"/>
            </a:endParaRPr>
          </a:p>
          <a:p>
            <a:pPr eaLnBrk="1" hangingPunct="1"/>
            <a:endParaRPr lang="en-US" sz="900" b="1" dirty="0">
              <a:latin typeface="Candara" pitchFamily="34" charset="0"/>
            </a:endParaRPr>
          </a:p>
          <a:p>
            <a:pPr eaLnBrk="1" hangingPunct="1"/>
            <a:endParaRPr lang="en-US" sz="900" b="1" dirty="0">
              <a:latin typeface="Candara" pitchFamily="34" charset="0"/>
            </a:endParaRPr>
          </a:p>
          <a:p>
            <a:pPr eaLnBrk="1" hangingPunct="1"/>
            <a:endParaRPr lang="en-US" sz="900" b="1" dirty="0">
              <a:latin typeface="Candara" pitchFamily="34" charset="0"/>
            </a:endParaRPr>
          </a:p>
          <a:p>
            <a:pPr eaLnBrk="1" hangingPunct="1"/>
            <a:endParaRPr lang="en-US" sz="900" b="1" dirty="0">
              <a:latin typeface="Candara" pitchFamily="34" charset="0"/>
            </a:endParaRPr>
          </a:p>
          <a:p>
            <a:pPr eaLnBrk="1" hangingPunct="1"/>
            <a:endParaRPr lang="en-US" sz="900" b="1" dirty="0">
              <a:latin typeface="Candara" pitchFamily="34" charset="0"/>
            </a:endParaRPr>
          </a:p>
          <a:p>
            <a:pPr eaLnBrk="1" hangingPunct="1"/>
            <a:endParaRPr lang="en-US" sz="900" b="1" dirty="0">
              <a:latin typeface="Candara" pitchFamily="34" charset="0"/>
            </a:endParaRPr>
          </a:p>
          <a:p>
            <a:pPr eaLnBrk="1" hangingPunct="1"/>
            <a:r>
              <a:rPr lang="en-US" sz="900" dirty="0">
                <a:latin typeface="Candara" pitchFamily="34" charset="0"/>
              </a:rPr>
              <a:t>		</a:t>
            </a:r>
            <a:endParaRPr lang="en-US" sz="900" b="1" dirty="0">
              <a:latin typeface="Candara" pitchFamily="34" charset="0"/>
            </a:endParaRPr>
          </a:p>
          <a:p>
            <a:pPr eaLnBrk="1" hangingPunct="1"/>
            <a:endParaRPr lang="en-US" sz="900" b="1" dirty="0">
              <a:latin typeface="Candara" pitchFamily="34" charset="0"/>
            </a:endParaRPr>
          </a:p>
          <a:p>
            <a:pPr eaLnBrk="1" hangingPunct="1"/>
            <a:endParaRPr lang="en-US" sz="900" b="1" dirty="0">
              <a:latin typeface="Candara" pitchFamily="34" charset="0"/>
            </a:endParaRPr>
          </a:p>
          <a:p>
            <a:pPr eaLnBrk="1" hangingPunct="1"/>
            <a:endParaRPr lang="en-US" sz="900" b="1" dirty="0" smtClean="0">
              <a:latin typeface="Candara" pitchFamily="34" charset="0"/>
            </a:endParaRPr>
          </a:p>
          <a:p>
            <a:pPr eaLnBrk="1" hangingPunct="1"/>
            <a:endParaRPr lang="en-US" sz="900" b="1" dirty="0">
              <a:latin typeface="Candara" pitchFamily="34" charset="0"/>
            </a:endParaRPr>
          </a:p>
          <a:p>
            <a:pPr eaLnBrk="1" hangingPunct="1"/>
            <a:r>
              <a:rPr lang="en-US" sz="900" b="1" dirty="0">
                <a:latin typeface="Candara" pitchFamily="34" charset="0"/>
              </a:rPr>
              <a:t>			</a:t>
            </a:r>
            <a:r>
              <a:rPr lang="en-US" sz="900" b="1" dirty="0" smtClean="0">
                <a:latin typeface="Candara" pitchFamily="34" charset="0"/>
              </a:rPr>
              <a:t>                                                             </a:t>
            </a:r>
            <a:endParaRPr lang="en-US" sz="900" b="1" dirty="0">
              <a:latin typeface="Candara" pitchFamily="34" charset="0"/>
            </a:endParaRPr>
          </a:p>
          <a:p>
            <a:pPr eaLnBrk="1" hangingPunct="1"/>
            <a:r>
              <a:rPr lang="en-US" sz="1000" b="1" dirty="0" smtClean="0">
                <a:latin typeface="Candara" pitchFamily="34" charset="0"/>
              </a:rPr>
              <a:t>Peach Pop                                                                                                                                  Orange Pop</a:t>
            </a:r>
            <a:endParaRPr lang="en-US" sz="1000" b="1" dirty="0">
              <a:latin typeface="Candara" pitchFamily="34" charset="0"/>
            </a:endParaRPr>
          </a:p>
          <a:p>
            <a:pPr eaLnBrk="1" hangingPunct="1"/>
            <a:endParaRPr lang="en-US" sz="900" b="1" dirty="0">
              <a:latin typeface="Candara" pitchFamily="34" charset="0"/>
            </a:endParaRPr>
          </a:p>
          <a:p>
            <a:pPr eaLnBrk="1" hangingPunct="1"/>
            <a:endParaRPr lang="en-US" sz="900" b="1" dirty="0">
              <a:latin typeface="Candara" pitchFamily="34" charset="0"/>
            </a:endParaRPr>
          </a:p>
          <a:p>
            <a:pPr eaLnBrk="1" hangingPunct="1"/>
            <a:endParaRPr lang="en-US" sz="900" b="1" dirty="0">
              <a:latin typeface="Candara" pitchFamily="34" charset="0"/>
            </a:endParaRPr>
          </a:p>
          <a:p>
            <a:pPr eaLnBrk="1" hangingPunct="1"/>
            <a:endParaRPr lang="en-US" sz="900" b="1" dirty="0">
              <a:latin typeface="Candara" pitchFamily="34" charset="0"/>
            </a:endParaRPr>
          </a:p>
          <a:p>
            <a:pPr eaLnBrk="1" hangingPunct="1"/>
            <a:r>
              <a:rPr lang="en-US" sz="1100" b="1" dirty="0">
                <a:solidFill>
                  <a:schemeClr val="accent1"/>
                </a:solidFill>
                <a:latin typeface="Candara" pitchFamily="34" charset="0"/>
              </a:rPr>
              <a:t>Customized </a:t>
            </a:r>
            <a:r>
              <a:rPr lang="en-US" sz="1100" b="1" dirty="0" smtClean="0">
                <a:solidFill>
                  <a:schemeClr val="accent1"/>
                </a:solidFill>
                <a:latin typeface="Candara" pitchFamily="34" charset="0"/>
              </a:rPr>
              <a:t>Profile </a:t>
            </a:r>
            <a:r>
              <a:rPr lang="en-US" sz="1100" b="1" dirty="0">
                <a:solidFill>
                  <a:schemeClr val="accent1"/>
                </a:solidFill>
                <a:latin typeface="Candara" pitchFamily="34" charset="0"/>
              </a:rPr>
              <a:t>Flavors: Mint, Banana Fig, Wild Cherry, Blood Orange, Pineapple, Strawberry, Hibiscus, Mango, Bacon, Chipotle, Habanero, Red Pepper, Lavender, Peppercorn, Peppermint, </a:t>
            </a:r>
            <a:r>
              <a:rPr lang="en-US" sz="1100" b="1" dirty="0" smtClean="0">
                <a:solidFill>
                  <a:schemeClr val="accent1"/>
                </a:solidFill>
                <a:latin typeface="Candara" pitchFamily="34" charset="0"/>
              </a:rPr>
              <a:t>Maple, </a:t>
            </a:r>
            <a:r>
              <a:rPr lang="en-US" sz="1100" b="1" dirty="0">
                <a:solidFill>
                  <a:schemeClr val="accent1"/>
                </a:solidFill>
                <a:latin typeface="Candara" pitchFamily="34" charset="0"/>
              </a:rPr>
              <a:t>Chocolate, </a:t>
            </a:r>
            <a:r>
              <a:rPr lang="en-US" sz="1100" b="1" dirty="0" smtClean="0">
                <a:solidFill>
                  <a:schemeClr val="accent1"/>
                </a:solidFill>
                <a:latin typeface="Candara" pitchFamily="34" charset="0"/>
              </a:rPr>
              <a:t>Honey, and </a:t>
            </a:r>
            <a:r>
              <a:rPr lang="en-US" sz="1100" b="1" dirty="0">
                <a:solidFill>
                  <a:schemeClr val="accent1"/>
                </a:solidFill>
                <a:latin typeface="Candara" pitchFamily="34" charset="0"/>
              </a:rPr>
              <a:t>so much more…</a:t>
            </a:r>
            <a:endParaRPr lang="en-US" sz="1100" dirty="0">
              <a:solidFill>
                <a:schemeClr val="accent1"/>
              </a:solidFill>
              <a:latin typeface="Candara" pitchFamily="34" charset="0"/>
            </a:endParaRPr>
          </a:p>
          <a:p>
            <a:pPr eaLnBrk="1" hangingPunct="1"/>
            <a:endParaRPr lang="en-US" sz="1100" b="1" dirty="0">
              <a:solidFill>
                <a:schemeClr val="accent1"/>
              </a:solidFill>
              <a:latin typeface="Candara" pitchFamily="34" charset="0"/>
            </a:endParaRPr>
          </a:p>
          <a:p>
            <a:pPr eaLnBrk="1" hangingPunct="1"/>
            <a:endParaRPr lang="en-US" sz="900" b="1" dirty="0">
              <a:latin typeface="Candara" pitchFamily="34" charset="0"/>
            </a:endParaRPr>
          </a:p>
          <a:p>
            <a:pPr eaLnBrk="1" hangingPunct="1"/>
            <a:endParaRPr lang="en-US" sz="900" b="1" dirty="0">
              <a:latin typeface="Candara" pitchFamily="34" charset="0"/>
            </a:endParaRPr>
          </a:p>
          <a:p>
            <a:pPr eaLnBrk="1" hangingPunct="1"/>
            <a:endParaRPr lang="en-US" sz="900" dirty="0">
              <a:latin typeface="Candara" pitchFamily="34" charset="0"/>
            </a:endParaRPr>
          </a:p>
          <a:p>
            <a:pPr eaLnBrk="1" hangingPunct="1"/>
            <a:r>
              <a:rPr lang="en-US" sz="900" dirty="0">
                <a:latin typeface="Candara" pitchFamily="34" charset="0"/>
              </a:rPr>
              <a:t>					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89977" l="5501" r="89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28" y="1517614"/>
            <a:ext cx="2926972" cy="6041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8185">
            <a:off x="5807749" y="1225133"/>
            <a:ext cx="3313269" cy="10028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49"/>
          <a:stretch/>
        </p:blipFill>
        <p:spPr>
          <a:xfrm>
            <a:off x="2895600" y="1269715"/>
            <a:ext cx="3019425" cy="7210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469" b="95592" l="5289" r="98770">
                        <a14:foregroundMark x1="89545" y1="46056" x2="91082" y2="46056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607"/>
          <a:stretch/>
        </p:blipFill>
        <p:spPr>
          <a:xfrm rot="20136168">
            <a:off x="226152" y="2038791"/>
            <a:ext cx="2533616" cy="14787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46" b="89720" l="4400" r="956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026">
            <a:off x="2966145" y="2487739"/>
            <a:ext cx="2936217" cy="6283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65" b="89942" l="5527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449" y="2310152"/>
            <a:ext cx="2660566" cy="8104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47" b="89647" l="6991" r="1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634"/>
          <a:stretch/>
        </p:blipFill>
        <p:spPr>
          <a:xfrm>
            <a:off x="695325" y="4357647"/>
            <a:ext cx="3027650" cy="12174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677" b="89785" l="255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813"/>
          <a:stretch/>
        </p:blipFill>
        <p:spPr>
          <a:xfrm>
            <a:off x="4962525" y="4522947"/>
            <a:ext cx="2646650" cy="905923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2057400" y="242888"/>
            <a:ext cx="46482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/>
              <a:t>	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ndara" pitchFamily="34" charset="0"/>
              </a:rPr>
              <a:t> </a:t>
            </a:r>
            <a:r>
              <a:rPr lang="en-US" sz="2800" b="1" dirty="0">
                <a:solidFill>
                  <a:srgbClr val="669900"/>
                </a:solidFill>
                <a:latin typeface="Candara" pitchFamily="34" charset="0"/>
              </a:rPr>
              <a:t>CARAMEL STIRRERS</a:t>
            </a:r>
          </a:p>
          <a:p>
            <a:pPr eaLnBrk="1" hangingPunct="1"/>
            <a:r>
              <a:rPr lang="en-US" sz="2400" dirty="0">
                <a:latin typeface="Candara" pitchFamily="34" charset="0"/>
              </a:rPr>
              <a:t>           </a:t>
            </a:r>
            <a:r>
              <a:rPr lang="en-US" sz="2400" dirty="0" smtClean="0">
                <a:latin typeface="Candara" pitchFamily="34" charset="0"/>
              </a:rPr>
              <a:t>               </a:t>
            </a:r>
            <a:r>
              <a:rPr lang="en-US" dirty="0" smtClean="0">
                <a:latin typeface="Candara" pitchFamily="34" charset="0"/>
              </a:rPr>
              <a:t>4inch- 6inch</a:t>
            </a:r>
            <a:endParaRPr lang="en-US" dirty="0">
              <a:solidFill>
                <a:srgbClr val="1C1C1C"/>
              </a:solidFill>
              <a:latin typeface="Candara" pitchFamily="34" charset="0"/>
            </a:endParaRPr>
          </a:p>
          <a:p>
            <a:pPr eaLnBrk="1" hangingPunct="1"/>
            <a:endParaRPr lang="en-US" sz="2400" dirty="0">
              <a:solidFill>
                <a:srgbClr val="B2B2B2"/>
              </a:solidFill>
              <a:latin typeface="Candara" pitchFamily="34" charset="0"/>
            </a:endParaRPr>
          </a:p>
        </p:txBody>
      </p:sp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762000" y="1066800"/>
            <a:ext cx="7391400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sz="900" dirty="0">
              <a:latin typeface="Candara" pitchFamily="34" charset="0"/>
            </a:endParaRPr>
          </a:p>
          <a:p>
            <a:pPr eaLnBrk="1" hangingPunct="1"/>
            <a:endParaRPr lang="en-US" sz="900" dirty="0">
              <a:latin typeface="Candara" pitchFamily="34" charset="0"/>
            </a:endParaRPr>
          </a:p>
          <a:p>
            <a:pPr eaLnBrk="1" hangingPunct="1"/>
            <a:endParaRPr lang="en-US" sz="900" dirty="0">
              <a:latin typeface="Candara" pitchFamily="34" charset="0"/>
            </a:endParaRPr>
          </a:p>
          <a:p>
            <a:pPr eaLnBrk="1" hangingPunct="1"/>
            <a:endParaRPr lang="en-US" sz="900" dirty="0">
              <a:latin typeface="Candara" pitchFamily="34" charset="0"/>
            </a:endParaRPr>
          </a:p>
          <a:p>
            <a:pPr eaLnBrk="1" hangingPunct="1"/>
            <a:endParaRPr lang="en-US" sz="900" dirty="0">
              <a:latin typeface="Candara" pitchFamily="34" charset="0"/>
            </a:endParaRPr>
          </a:p>
          <a:p>
            <a:pPr eaLnBrk="1" hangingPunct="1"/>
            <a:endParaRPr lang="en-US" sz="900" dirty="0">
              <a:latin typeface="Candara" pitchFamily="34" charset="0"/>
            </a:endParaRPr>
          </a:p>
          <a:p>
            <a:pPr eaLnBrk="1" hangingPunct="1"/>
            <a:endParaRPr lang="en-US" sz="900" dirty="0">
              <a:latin typeface="Candara" pitchFamily="34" charset="0"/>
            </a:endParaRPr>
          </a:p>
          <a:p>
            <a:pPr eaLnBrk="1" hangingPunct="1"/>
            <a:endParaRPr lang="en-US" sz="900" dirty="0">
              <a:latin typeface="Candara" pitchFamily="34" charset="0"/>
            </a:endParaRPr>
          </a:p>
          <a:p>
            <a:pPr eaLnBrk="1" hangingPunct="1"/>
            <a:endParaRPr lang="en-US" sz="900" dirty="0">
              <a:latin typeface="Candara" pitchFamily="34" charset="0"/>
            </a:endParaRPr>
          </a:p>
          <a:p>
            <a:pPr eaLnBrk="1" hangingPunct="1"/>
            <a:endParaRPr lang="en-US" sz="900" dirty="0">
              <a:latin typeface="Candara" pitchFamily="34" charset="0"/>
            </a:endParaRPr>
          </a:p>
          <a:p>
            <a:pPr eaLnBrk="1" hangingPunct="1"/>
            <a:r>
              <a:rPr lang="en-US" sz="900" dirty="0">
                <a:latin typeface="Candara" pitchFamily="34" charset="0"/>
              </a:rPr>
              <a:t>Caramel Sea Salt 		  	Caramel Bacon			Caramel Macadamia Nut		</a:t>
            </a:r>
            <a:r>
              <a:rPr lang="en-US" sz="900" b="1" dirty="0">
                <a:latin typeface="Candara" pitchFamily="34" charset="0"/>
              </a:rPr>
              <a:t>				</a:t>
            </a:r>
          </a:p>
          <a:p>
            <a:pPr eaLnBrk="1" hangingPunct="1"/>
            <a:r>
              <a:rPr lang="en-US" sz="900" b="1" dirty="0">
                <a:latin typeface="Candara" pitchFamily="34" charset="0"/>
              </a:rPr>
              <a:t>		</a:t>
            </a:r>
          </a:p>
          <a:p>
            <a:pPr eaLnBrk="1" hangingPunct="1"/>
            <a:endParaRPr lang="en-US" sz="900" b="1" dirty="0">
              <a:latin typeface="Candara" pitchFamily="34" charset="0"/>
            </a:endParaRPr>
          </a:p>
          <a:p>
            <a:pPr eaLnBrk="1" hangingPunct="1"/>
            <a:endParaRPr lang="en-US" sz="900" b="1" dirty="0">
              <a:latin typeface="Candara" pitchFamily="34" charset="0"/>
            </a:endParaRPr>
          </a:p>
          <a:p>
            <a:pPr eaLnBrk="1" hangingPunct="1"/>
            <a:endParaRPr lang="en-US" sz="900" b="1" dirty="0">
              <a:latin typeface="Candara" pitchFamily="34" charset="0"/>
            </a:endParaRPr>
          </a:p>
          <a:p>
            <a:pPr eaLnBrk="1" hangingPunct="1"/>
            <a:endParaRPr lang="en-US" sz="900" b="1" dirty="0">
              <a:latin typeface="Candara" pitchFamily="34" charset="0"/>
            </a:endParaRPr>
          </a:p>
          <a:p>
            <a:pPr eaLnBrk="1" hangingPunct="1"/>
            <a:endParaRPr lang="en-US" sz="900" b="1" dirty="0">
              <a:latin typeface="Candara" pitchFamily="34" charset="0"/>
            </a:endParaRPr>
          </a:p>
          <a:p>
            <a:pPr eaLnBrk="1" hangingPunct="1"/>
            <a:endParaRPr lang="en-US" sz="900" b="1" dirty="0">
              <a:latin typeface="Candara" pitchFamily="34" charset="0"/>
            </a:endParaRPr>
          </a:p>
          <a:p>
            <a:pPr eaLnBrk="1" hangingPunct="1"/>
            <a:endParaRPr lang="en-US" sz="900" b="1" dirty="0">
              <a:latin typeface="Candara" pitchFamily="34" charset="0"/>
            </a:endParaRPr>
          </a:p>
          <a:p>
            <a:pPr eaLnBrk="1" hangingPunct="1"/>
            <a:endParaRPr lang="en-US" sz="900" b="1" dirty="0">
              <a:latin typeface="Candara" pitchFamily="34" charset="0"/>
            </a:endParaRPr>
          </a:p>
          <a:p>
            <a:pPr eaLnBrk="1" hangingPunct="1"/>
            <a:endParaRPr lang="en-US" sz="900" b="1" dirty="0">
              <a:latin typeface="Candara" pitchFamily="34" charset="0"/>
            </a:endParaRPr>
          </a:p>
          <a:p>
            <a:pPr eaLnBrk="1" hangingPunct="1"/>
            <a:endParaRPr lang="en-US" sz="900" dirty="0">
              <a:latin typeface="Candara" pitchFamily="34" charset="0"/>
            </a:endParaRPr>
          </a:p>
          <a:p>
            <a:pPr eaLnBrk="1" hangingPunct="1"/>
            <a:endParaRPr lang="en-US" sz="900" dirty="0">
              <a:latin typeface="Candara" pitchFamily="34" charset="0"/>
            </a:endParaRPr>
          </a:p>
          <a:p>
            <a:pPr eaLnBrk="1" hangingPunct="1"/>
            <a:endParaRPr lang="en-US" sz="900" dirty="0">
              <a:latin typeface="Candara" pitchFamily="34" charset="0"/>
            </a:endParaRPr>
          </a:p>
          <a:p>
            <a:pPr eaLnBrk="1" hangingPunct="1"/>
            <a:r>
              <a:rPr lang="en-US" sz="900" dirty="0">
                <a:latin typeface="Candara" pitchFamily="34" charset="0"/>
              </a:rPr>
              <a:t>Caramel </a:t>
            </a:r>
            <a:r>
              <a:rPr lang="en-US" sz="900" b="1" dirty="0">
                <a:latin typeface="Candara" pitchFamily="34" charset="0"/>
              </a:rPr>
              <a:t>Espresso Raspberry 		</a:t>
            </a:r>
            <a:r>
              <a:rPr lang="en-US" sz="900" dirty="0">
                <a:latin typeface="Candara" pitchFamily="34" charset="0"/>
              </a:rPr>
              <a:t>Caramel </a:t>
            </a:r>
            <a:r>
              <a:rPr lang="en-US" sz="900" b="1" dirty="0">
                <a:latin typeface="Candara" pitchFamily="34" charset="0"/>
              </a:rPr>
              <a:t>Habanero 		Caramel Pink Peppercorn </a:t>
            </a:r>
          </a:p>
          <a:p>
            <a:pPr eaLnBrk="1" hangingPunct="1"/>
            <a:endParaRPr lang="en-US" sz="900" b="1" dirty="0">
              <a:latin typeface="Candara" pitchFamily="34" charset="0"/>
            </a:endParaRPr>
          </a:p>
          <a:p>
            <a:pPr eaLnBrk="1" hangingPunct="1"/>
            <a:endParaRPr lang="en-US" sz="900" b="1" dirty="0">
              <a:latin typeface="Candara" pitchFamily="34" charset="0"/>
            </a:endParaRPr>
          </a:p>
          <a:p>
            <a:pPr eaLnBrk="1" hangingPunct="1"/>
            <a:endParaRPr lang="en-US" sz="900" b="1" dirty="0">
              <a:latin typeface="Candara" pitchFamily="34" charset="0"/>
            </a:endParaRPr>
          </a:p>
          <a:p>
            <a:pPr eaLnBrk="1" hangingPunct="1"/>
            <a:endParaRPr lang="en-US" sz="900" b="1" dirty="0" smtClean="0">
              <a:latin typeface="Candara" pitchFamily="34" charset="0"/>
            </a:endParaRPr>
          </a:p>
          <a:p>
            <a:pPr eaLnBrk="1" hangingPunct="1"/>
            <a:endParaRPr lang="en-US" sz="900" b="1" dirty="0">
              <a:latin typeface="Candara" pitchFamily="34" charset="0"/>
            </a:endParaRPr>
          </a:p>
          <a:p>
            <a:pPr eaLnBrk="1" hangingPunct="1"/>
            <a:endParaRPr lang="en-US" sz="900" b="1" dirty="0" smtClean="0">
              <a:latin typeface="Candara" pitchFamily="34" charset="0"/>
            </a:endParaRPr>
          </a:p>
          <a:p>
            <a:pPr eaLnBrk="1" hangingPunct="1"/>
            <a:endParaRPr lang="en-US" sz="900" b="1" dirty="0">
              <a:latin typeface="Candara" pitchFamily="34" charset="0"/>
            </a:endParaRPr>
          </a:p>
          <a:p>
            <a:pPr eaLnBrk="1" hangingPunct="1"/>
            <a:endParaRPr lang="en-US" sz="900" b="1" dirty="0">
              <a:latin typeface="Candara" pitchFamily="34" charset="0"/>
            </a:endParaRPr>
          </a:p>
          <a:p>
            <a:pPr eaLnBrk="1" hangingPunct="1"/>
            <a:endParaRPr lang="en-US" sz="900" b="1" dirty="0">
              <a:latin typeface="Candara" pitchFamily="34" charset="0"/>
            </a:endParaRPr>
          </a:p>
          <a:p>
            <a:pPr eaLnBrk="1" hangingPunct="1"/>
            <a:endParaRPr lang="en-US" sz="900" b="1" dirty="0">
              <a:latin typeface="Candara" pitchFamily="34" charset="0"/>
            </a:endParaRPr>
          </a:p>
          <a:p>
            <a:pPr eaLnBrk="1" hangingPunct="1"/>
            <a:r>
              <a:rPr lang="en-US" sz="1100" b="1" dirty="0">
                <a:solidFill>
                  <a:schemeClr val="accent1"/>
                </a:solidFill>
                <a:latin typeface="Candara" pitchFamily="34" charset="0"/>
              </a:rPr>
              <a:t>Customized Carmel Stirrers Profile Flavors: Butter Rum, Banana Fig,  Coconut Peanut Butter, Chipotle, </a:t>
            </a:r>
            <a:r>
              <a:rPr lang="en-US" sz="1100" b="1" dirty="0" smtClean="0">
                <a:solidFill>
                  <a:schemeClr val="accent1"/>
                </a:solidFill>
                <a:latin typeface="Candara" pitchFamily="34" charset="0"/>
              </a:rPr>
              <a:t>Red </a:t>
            </a:r>
            <a:r>
              <a:rPr lang="en-US" sz="1100" b="1" dirty="0">
                <a:solidFill>
                  <a:schemeClr val="accent1"/>
                </a:solidFill>
                <a:latin typeface="Candara" pitchFamily="34" charset="0"/>
              </a:rPr>
              <a:t>Pepper, Maple </a:t>
            </a:r>
            <a:r>
              <a:rPr lang="en-US" sz="1100" b="1" dirty="0" smtClean="0">
                <a:solidFill>
                  <a:schemeClr val="accent1"/>
                </a:solidFill>
                <a:latin typeface="Candara" pitchFamily="34" charset="0"/>
              </a:rPr>
              <a:t>, </a:t>
            </a:r>
            <a:r>
              <a:rPr lang="en-US" sz="1100" b="1" dirty="0">
                <a:solidFill>
                  <a:schemeClr val="accent1"/>
                </a:solidFill>
                <a:latin typeface="Candara" pitchFamily="34" charset="0"/>
              </a:rPr>
              <a:t>Honey, Chocolate, </a:t>
            </a:r>
            <a:r>
              <a:rPr lang="en-US" sz="1100" b="1" dirty="0" smtClean="0">
                <a:solidFill>
                  <a:schemeClr val="accent1"/>
                </a:solidFill>
                <a:latin typeface="Candara" pitchFamily="34" charset="0"/>
              </a:rPr>
              <a:t>and </a:t>
            </a:r>
            <a:r>
              <a:rPr lang="en-US" sz="1100" b="1" dirty="0">
                <a:solidFill>
                  <a:schemeClr val="accent1"/>
                </a:solidFill>
                <a:latin typeface="Candara" pitchFamily="34" charset="0"/>
              </a:rPr>
              <a:t>so much more…</a:t>
            </a:r>
          </a:p>
          <a:p>
            <a:pPr eaLnBrk="1" hangingPunct="1"/>
            <a:endParaRPr lang="en-US" sz="900" b="1" dirty="0">
              <a:latin typeface="Candara" pitchFamily="34" charset="0"/>
            </a:endParaRPr>
          </a:p>
          <a:p>
            <a:pPr eaLnBrk="1" hangingPunct="1"/>
            <a:endParaRPr lang="en-US" sz="900" b="1" dirty="0">
              <a:latin typeface="Candara" pitchFamily="34" charset="0"/>
            </a:endParaRPr>
          </a:p>
          <a:p>
            <a:pPr eaLnBrk="1" hangingPunct="1"/>
            <a:endParaRPr lang="en-US" sz="900" b="1" dirty="0">
              <a:latin typeface="Candara" pitchFamily="34" charset="0"/>
            </a:endParaRPr>
          </a:p>
          <a:p>
            <a:pPr eaLnBrk="1" hangingPunct="1"/>
            <a:endParaRPr lang="en-US" sz="900" b="1" dirty="0">
              <a:latin typeface="Candara" pitchFamily="34" charset="0"/>
            </a:endParaRPr>
          </a:p>
          <a:p>
            <a:pPr eaLnBrk="1" hangingPunct="1"/>
            <a:r>
              <a:rPr lang="en-US" sz="900" b="1" dirty="0">
                <a:latin typeface="Candara" pitchFamily="34" charset="0"/>
              </a:rPr>
              <a:t>							</a:t>
            </a:r>
          </a:p>
          <a:p>
            <a:pPr eaLnBrk="1" hangingPunct="1"/>
            <a:endParaRPr lang="en-US" sz="900" b="1" dirty="0">
              <a:latin typeface="Candar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22" b="89941" l="45463" r="771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61" r="20508"/>
          <a:stretch/>
        </p:blipFill>
        <p:spPr>
          <a:xfrm rot="3952098">
            <a:off x="712836" y="254982"/>
            <a:ext cx="1838752" cy="39460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22" b="89941" l="43466" r="74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52" r="23459"/>
          <a:stretch/>
        </p:blipFill>
        <p:spPr>
          <a:xfrm rot="4018577">
            <a:off x="2957439" y="1029941"/>
            <a:ext cx="1791177" cy="4064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39" l="43557" r="784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38" r="21597"/>
          <a:stretch/>
        </p:blipFill>
        <p:spPr>
          <a:xfrm rot="3900834">
            <a:off x="5705994" y="200054"/>
            <a:ext cx="2012365" cy="40925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939" l="44102" r="753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77" r="19678"/>
          <a:stretch/>
        </p:blipFill>
        <p:spPr>
          <a:xfrm rot="4098389">
            <a:off x="548464" y="2588121"/>
            <a:ext cx="1906786" cy="3786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787" b="90296" l="42559" r="766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17" r="22260"/>
          <a:stretch/>
        </p:blipFill>
        <p:spPr>
          <a:xfrm rot="3972662">
            <a:off x="5983304" y="2296803"/>
            <a:ext cx="1805174" cy="40565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787" b="90296" l="42559" r="76679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17" r="22260"/>
          <a:stretch/>
        </p:blipFill>
        <p:spPr>
          <a:xfrm rot="3972662">
            <a:off x="3070023" y="3195939"/>
            <a:ext cx="1805174" cy="4056521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/>
          <p:cNvSpPr txBox="1">
            <a:spLocks noChangeArrowheads="1"/>
          </p:cNvSpPr>
          <p:nvPr/>
        </p:nvSpPr>
        <p:spPr bwMode="auto">
          <a:xfrm>
            <a:off x="1295401" y="0"/>
            <a:ext cx="5499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669900"/>
                </a:solidFill>
                <a:latin typeface="Candara" pitchFamily="34" charset="0"/>
              </a:rPr>
              <a:t>     </a:t>
            </a:r>
            <a:r>
              <a:rPr lang="en-US" sz="2800" b="1" dirty="0" smtClean="0">
                <a:solidFill>
                  <a:srgbClr val="669900"/>
                </a:solidFill>
                <a:latin typeface="Candara" pitchFamily="34" charset="0"/>
              </a:rPr>
              <a:t>CHAMPAGNE </a:t>
            </a:r>
            <a:r>
              <a:rPr lang="en-US" sz="2800" b="1" dirty="0">
                <a:solidFill>
                  <a:srgbClr val="669900"/>
                </a:solidFill>
                <a:latin typeface="Candara" pitchFamily="34" charset="0"/>
              </a:rPr>
              <a:t>BAR COLLECTION</a:t>
            </a:r>
          </a:p>
        </p:txBody>
      </p:sp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1295400" y="381000"/>
            <a:ext cx="6394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4F1B09"/>
                </a:solidFill>
                <a:latin typeface="Calibri" charset="0"/>
              </a:rPr>
              <a:t>              </a:t>
            </a:r>
            <a:r>
              <a:rPr lang="en-US" sz="1600" dirty="0" smtClean="0">
                <a:latin typeface="Candara" pitchFamily="34" charset="0"/>
              </a:rPr>
              <a:t>Elegant to contemporary </a:t>
            </a:r>
            <a:r>
              <a:rPr lang="en-US" sz="1600" dirty="0">
                <a:latin typeface="Candara" pitchFamily="34" charset="0"/>
              </a:rPr>
              <a:t>… So many options… </a:t>
            </a:r>
          </a:p>
          <a:p>
            <a:pPr eaLnBrk="1" hangingPunct="1"/>
            <a:r>
              <a:rPr lang="en-US" sz="1600" dirty="0">
                <a:latin typeface="Candara" pitchFamily="34" charset="0"/>
              </a:rPr>
              <a:t>                  </a:t>
            </a:r>
            <a:r>
              <a:rPr lang="en-US" sz="1600" dirty="0" smtClean="0">
                <a:latin typeface="Candara" pitchFamily="34" charset="0"/>
              </a:rPr>
              <a:t>      </a:t>
            </a:r>
            <a:r>
              <a:rPr lang="en-US" sz="1400" dirty="0" smtClean="0">
                <a:latin typeface="Candara" pitchFamily="34" charset="0"/>
              </a:rPr>
              <a:t>Try </a:t>
            </a:r>
            <a:r>
              <a:rPr lang="en-US" sz="1400" dirty="0">
                <a:latin typeface="Candara" pitchFamily="34" charset="0"/>
              </a:rPr>
              <a:t>tableside service and see your sales soar…</a:t>
            </a:r>
          </a:p>
        </p:txBody>
      </p:sp>
      <p:pic>
        <p:nvPicPr>
          <p:cNvPr id="12292" name="Picture 6" descr="gol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4"/>
          <a:stretch>
            <a:fillRect/>
          </a:stretch>
        </p:blipFill>
        <p:spPr bwMode="auto">
          <a:xfrm>
            <a:off x="590549" y="1676400"/>
            <a:ext cx="1725761" cy="1260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7" descr="silver"/>
          <p:cNvPicPr>
            <a:picLocks noChangeAspect="1" noChangeArrowheads="1"/>
          </p:cNvPicPr>
          <p:nvPr/>
        </p:nvPicPr>
        <p:blipFill>
          <a:blip r:embed="rId3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1586983"/>
            <a:ext cx="1920875" cy="1349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8" descr="diamonds"/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748" y="1586983"/>
            <a:ext cx="1883364" cy="136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9" descr="diamonds"/>
          <p:cNvPicPr>
            <a:picLocks noChangeAspect="1" noChangeArrowheads="1"/>
          </p:cNvPicPr>
          <p:nvPr/>
        </p:nvPicPr>
        <p:blipFill>
          <a:blip r:embed="rId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1662512"/>
            <a:ext cx="1789112" cy="1300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3" descr="crushed blend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94" b="89963" l="1852" r="970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4" y="3484477"/>
            <a:ext cx="2012951" cy="143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1" name="Rectangle 15"/>
          <p:cNvSpPr>
            <a:spLocks noChangeArrowheads="1"/>
          </p:cNvSpPr>
          <p:nvPr/>
        </p:nvSpPr>
        <p:spPr bwMode="auto">
          <a:xfrm>
            <a:off x="2209800" y="3246438"/>
            <a:ext cx="24542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4362" name="Group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213676"/>
              </p:ext>
            </p:extLst>
          </p:nvPr>
        </p:nvGraphicFramePr>
        <p:xfrm>
          <a:off x="504825" y="2979738"/>
          <a:ext cx="1714500" cy="243840"/>
        </p:xfrm>
        <a:graphic>
          <a:graphicData uri="http://schemas.openxmlformats.org/drawingml/2006/table">
            <a:tbl>
              <a:tblPr/>
              <a:tblGrid>
                <a:gridCol w="1714500"/>
              </a:tblGrid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Edible Gold Flakes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373" name="Group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056511"/>
              </p:ext>
            </p:extLst>
          </p:nvPr>
        </p:nvGraphicFramePr>
        <p:xfrm>
          <a:off x="2667000" y="2936689"/>
          <a:ext cx="1828800" cy="243840"/>
        </p:xfrm>
        <a:graphic>
          <a:graphicData uri="http://schemas.openxmlformats.org/drawingml/2006/table">
            <a:tbl>
              <a:tblPr/>
              <a:tblGrid>
                <a:gridCol w="1828800"/>
              </a:tblGrid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Edible Silver Flakes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384" name="Group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819920"/>
              </p:ext>
            </p:extLst>
          </p:nvPr>
        </p:nvGraphicFramePr>
        <p:xfrm>
          <a:off x="5054600" y="2936689"/>
          <a:ext cx="1574800" cy="243840"/>
        </p:xfrm>
        <a:graphic>
          <a:graphicData uri="http://schemas.openxmlformats.org/drawingml/2006/table">
            <a:tbl>
              <a:tblPr/>
              <a:tblGrid>
                <a:gridCol w="1574800"/>
              </a:tblGrid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Edible Diamonds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395" name="Group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824735"/>
              </p:ext>
            </p:extLst>
          </p:nvPr>
        </p:nvGraphicFramePr>
        <p:xfrm>
          <a:off x="6794500" y="2979738"/>
          <a:ext cx="2032000" cy="243840"/>
        </p:xfrm>
        <a:graphic>
          <a:graphicData uri="http://schemas.openxmlformats.org/drawingml/2006/table">
            <a:tbl>
              <a:tblPr/>
              <a:tblGrid>
                <a:gridCol w="2032000"/>
              </a:tblGrid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Silver Dusted Diamonds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406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071119"/>
              </p:ext>
            </p:extLst>
          </p:nvPr>
        </p:nvGraphicFramePr>
        <p:xfrm>
          <a:off x="266700" y="4743281"/>
          <a:ext cx="2476500" cy="243840"/>
        </p:xfrm>
        <a:graphic>
          <a:graphicData uri="http://schemas.openxmlformats.org/drawingml/2006/table">
            <a:tbl>
              <a:tblPr/>
              <a:tblGrid>
                <a:gridCol w="24765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Orange Infused Rose Petal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418" name="Group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321796"/>
              </p:ext>
            </p:extLst>
          </p:nvPr>
        </p:nvGraphicFramePr>
        <p:xfrm>
          <a:off x="2411560" y="5257800"/>
          <a:ext cx="1643063" cy="457200"/>
        </p:xfrm>
        <a:graphic>
          <a:graphicData uri="http://schemas.openxmlformats.org/drawingml/2006/table">
            <a:tbl>
              <a:tblPr/>
              <a:tblGrid>
                <a:gridCol w="1643063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ndara" pitchFamily="34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ndara" pitchFamily="34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429" name="Group 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454595"/>
              </p:ext>
            </p:extLst>
          </p:nvPr>
        </p:nvGraphicFramePr>
        <p:xfrm>
          <a:off x="4419600" y="4343400"/>
          <a:ext cx="3022600" cy="228600"/>
        </p:xfrm>
        <a:graphic>
          <a:graphicData uri="http://schemas.openxmlformats.org/drawingml/2006/table">
            <a:tbl>
              <a:tblPr/>
              <a:tblGrid>
                <a:gridCol w="30226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ndara" pitchFamily="34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441" name="Group 10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464220"/>
              </p:ext>
            </p:extLst>
          </p:nvPr>
        </p:nvGraphicFramePr>
        <p:xfrm>
          <a:off x="2316310" y="4743281"/>
          <a:ext cx="2605426" cy="243840"/>
        </p:xfrm>
        <a:graphic>
          <a:graphicData uri="http://schemas.openxmlformats.org/drawingml/2006/table">
            <a:tbl>
              <a:tblPr/>
              <a:tblGrid>
                <a:gridCol w="2605426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Crushed Edible Flower I Raspberry Blend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452" name="Group 1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538631"/>
              </p:ext>
            </p:extLst>
          </p:nvPr>
        </p:nvGraphicFramePr>
        <p:xfrm>
          <a:off x="5257800" y="6172200"/>
          <a:ext cx="1600200" cy="228600"/>
        </p:xfrm>
        <a:graphic>
          <a:graphicData uri="http://schemas.openxmlformats.org/drawingml/2006/table">
            <a:tbl>
              <a:tblPr/>
              <a:tblGrid>
                <a:gridCol w="16002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ndara" pitchFamily="34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7264320" y="4713154"/>
            <a:ext cx="968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" hangingPunct="0"/>
            <a:r>
              <a:rPr lang="en-US" sz="1000" b="1" dirty="0" smtClean="0">
                <a:solidFill>
                  <a:srgbClr val="1C1C1C"/>
                </a:solidFill>
                <a:latin typeface="Candara" pitchFamily="34" charset="0"/>
              </a:rPr>
              <a:t>Pineapple Cup</a:t>
            </a:r>
          </a:p>
          <a:p>
            <a:pPr lvl="0" algn="ctr" eaLnBrk="0" fontAlgn="b" hangingPunct="0"/>
            <a:endParaRPr lang="en-US" sz="1000" b="1" dirty="0">
              <a:solidFill>
                <a:srgbClr val="1C1C1C"/>
              </a:solidFill>
              <a:latin typeface="Candar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4" y="3208338"/>
            <a:ext cx="2175171" cy="1623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1" b="19385"/>
          <a:stretch/>
        </p:blipFill>
        <p:spPr>
          <a:xfrm>
            <a:off x="4784798" y="3246438"/>
            <a:ext cx="2100189" cy="14413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23" b="94802" l="9894" r="969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0" y="3319066"/>
            <a:ext cx="1964949" cy="14024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77176" y="4794138"/>
            <a:ext cx="1833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Candara" panose="020E0502030303020204" pitchFamily="34" charset="0"/>
              </a:rPr>
              <a:t>Sugar Lemon Zest Apple Chip</a:t>
            </a:r>
            <a:endParaRPr lang="en-US" sz="1000" b="1" dirty="0">
              <a:latin typeface="Candara" panose="020E0502030303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6310" y="5943601"/>
            <a:ext cx="15698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Candara" panose="020E0502030303020204" pitchFamily="34" charset="0"/>
              </a:rPr>
              <a:t>                 </a:t>
            </a:r>
          </a:p>
          <a:p>
            <a:endParaRPr lang="en-US" sz="1000" b="1" dirty="0">
              <a:latin typeface="Candara" panose="020E0502030303020204" pitchFamily="34" charset="0"/>
            </a:endParaRPr>
          </a:p>
          <a:p>
            <a:endParaRPr lang="en-US" sz="1000" b="1" dirty="0" smtClean="0">
              <a:latin typeface="Candara" panose="020E0502030303020204" pitchFamily="34" charset="0"/>
            </a:endParaRPr>
          </a:p>
          <a:p>
            <a:endParaRPr lang="en-US" sz="1000" b="1" dirty="0">
              <a:latin typeface="Candara" panose="020E0502030303020204" pitchFamily="34" charset="0"/>
            </a:endParaRPr>
          </a:p>
          <a:p>
            <a:r>
              <a:rPr lang="en-US" sz="1000" b="1" dirty="0" smtClean="0">
                <a:latin typeface="Candara" panose="020E0502030303020204" pitchFamily="34" charset="0"/>
              </a:rPr>
              <a:t>  Edible Candied Pansies</a:t>
            </a:r>
            <a:endParaRPr lang="en-US" sz="1000" b="1" dirty="0"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00157" y="6066711"/>
            <a:ext cx="13500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00" b="1" dirty="0" smtClean="0">
              <a:latin typeface="Candara" panose="020E0502030303020204" pitchFamily="34" charset="0"/>
            </a:endParaRPr>
          </a:p>
          <a:p>
            <a:endParaRPr lang="en-US" sz="1000" b="1" dirty="0">
              <a:latin typeface="Candara" panose="020E0502030303020204" pitchFamily="34" charset="0"/>
            </a:endParaRPr>
          </a:p>
          <a:p>
            <a:r>
              <a:rPr lang="en-US" sz="1000" b="1" dirty="0" smtClean="0">
                <a:latin typeface="Candara" panose="020E0502030303020204" pitchFamily="34" charset="0"/>
              </a:rPr>
              <a:t>Edible Candied Violas</a:t>
            </a:r>
            <a:endParaRPr lang="en-US" sz="1000" b="1" dirty="0">
              <a:latin typeface="Candara" panose="020E0502030303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37969" y="5146695"/>
            <a:ext cx="1786554" cy="10668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51124" y="6151722"/>
            <a:ext cx="4138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Candara" panose="020E0502030303020204" pitchFamily="34" charset="0"/>
              </a:rPr>
              <a:t>                Candied Raspberry Silver Flake Rose Petal</a:t>
            </a:r>
            <a:endParaRPr lang="en-US" sz="1000" b="1" dirty="0">
              <a:latin typeface="Candara" panose="020E0502030303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91" y="5489635"/>
            <a:ext cx="22558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472" y="5317051"/>
            <a:ext cx="24812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 descr="https://docs.google.com/?attid=0.1&amp;pid=gmail&amp;thid=139c353be239fbaa&amp;url=https%3A%2F%2Fmail.google.com%2Fmail%2Fu%2F0%2F%3Fui%3D2%26ik%3D721258b8da%26view%3Datt%26th%3D139c353be239fbaa%26attid%3D0.1%26disp%3Dsafe%26zw&amp;docid=331b79af32fd8dadfe41ab46f88efaa8%7C43f154847dbf41d45b2049c356c99464&amp;a=bi&amp;pagenumber=1&amp;w=89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" name="AutoShape 5" descr="https://docs.google.com/?attid=0.1&amp;pid=gmail&amp;thid=139c353be239fbaa&amp;url=https%3A%2F%2Fmail.google.com%2Fmail%2Fu%2F0%2F%3Fui%3D2%26ik%3D721258b8da%26view%3Datt%26th%3D139c353be239fbaa%26attid%3D0.1%26disp%3Dsafe%26zw&amp;docid=331b79af32fd8dadfe41ab46f88efaa8%7C43f154847dbf41d45b2049c356c99464&amp;a=bi&amp;pagenumber=2&amp;w=896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1524000" y="0"/>
            <a:ext cx="6477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              </a:t>
            </a:r>
            <a:r>
              <a:rPr lang="en-US" sz="2400" b="1" dirty="0">
                <a:solidFill>
                  <a:srgbClr val="669900"/>
                </a:solidFill>
                <a:latin typeface="Candara" pitchFamily="34" charset="0"/>
              </a:rPr>
              <a:t>COLD BEVERAGE COLLECTION</a:t>
            </a:r>
          </a:p>
          <a:p>
            <a:pPr eaLnBrk="1" hangingPunct="1"/>
            <a:r>
              <a:rPr lang="en-US" sz="2400" dirty="0">
                <a:solidFill>
                  <a:srgbClr val="C4C4C4"/>
                </a:solidFill>
                <a:latin typeface="Candara" pitchFamily="34" charset="0"/>
              </a:rPr>
              <a:t>       </a:t>
            </a:r>
            <a:r>
              <a:rPr lang="en-US" sz="2400" dirty="0" smtClean="0">
                <a:solidFill>
                  <a:srgbClr val="C4C4C4"/>
                </a:solidFill>
                <a:latin typeface="Candara" pitchFamily="34" charset="0"/>
              </a:rPr>
              <a:t>         </a:t>
            </a:r>
            <a:r>
              <a:rPr lang="en-US" sz="1400" dirty="0" smtClean="0">
                <a:latin typeface="Candara" pitchFamily="34" charset="0"/>
              </a:rPr>
              <a:t>COCKTAILS</a:t>
            </a:r>
            <a:r>
              <a:rPr lang="en-US" sz="1400" dirty="0">
                <a:latin typeface="Candara" pitchFamily="34" charset="0"/>
              </a:rPr>
              <a:t>, MOCKTAILS, BREWTAILS &amp; SHAKES</a:t>
            </a:r>
          </a:p>
        </p:txBody>
      </p:sp>
      <p:pic>
        <p:nvPicPr>
          <p:cNvPr id="8197" name="Picture 7" descr="cucumbe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1676400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8" descr="pineje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193" y="2020383"/>
            <a:ext cx="14668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0" descr="Sangria_oran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935" y="940435"/>
            <a:ext cx="775207" cy="69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1" descr="apricotl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00400"/>
            <a:ext cx="129540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2" descr="pea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276600"/>
            <a:ext cx="1066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3" descr="Sangria_cantaloup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78"/>
          <a:stretch>
            <a:fillRect/>
          </a:stretch>
        </p:blipFill>
        <p:spPr bwMode="auto">
          <a:xfrm>
            <a:off x="5048250" y="3429000"/>
            <a:ext cx="19716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4" descr="apple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431" y="3251200"/>
            <a:ext cx="10572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16" descr="appl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4" b="11539"/>
          <a:stretch>
            <a:fillRect/>
          </a:stretch>
        </p:blipFill>
        <p:spPr bwMode="auto">
          <a:xfrm>
            <a:off x="152400" y="4419600"/>
            <a:ext cx="20955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7" descr="Straw_cantaloup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419600"/>
            <a:ext cx="2343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18" descr="honeydew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419600"/>
            <a:ext cx="22002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19" descr="jicamastick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9" b="20653"/>
          <a:stretch>
            <a:fillRect/>
          </a:stretch>
        </p:blipFill>
        <p:spPr bwMode="auto">
          <a:xfrm>
            <a:off x="304800" y="5257800"/>
            <a:ext cx="18192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20" descr="mangohabanero"/>
          <p:cNvPicPr>
            <a:picLocks noChangeAspect="1" noChangeArrowheads="1"/>
          </p:cNvPicPr>
          <p:nvPr/>
        </p:nvPicPr>
        <p:blipFill>
          <a:blip r:embed="rId1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334000"/>
            <a:ext cx="17907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21" descr="pineapplechipotl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257800"/>
            <a:ext cx="16859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255" name="Group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108679"/>
              </p:ext>
            </p:extLst>
          </p:nvPr>
        </p:nvGraphicFramePr>
        <p:xfrm>
          <a:off x="381000" y="2971800"/>
          <a:ext cx="1447800" cy="243840"/>
        </p:xfrm>
        <a:graphic>
          <a:graphicData uri="http://schemas.openxmlformats.org/drawingml/2006/table">
            <a:tbl>
              <a:tblPr/>
              <a:tblGrid>
                <a:gridCol w="14478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Cucumber I Dill Strip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267" name="Group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820818"/>
              </p:ext>
            </p:extLst>
          </p:nvPr>
        </p:nvGraphicFramePr>
        <p:xfrm>
          <a:off x="2743200" y="2971800"/>
          <a:ext cx="1676400" cy="243840"/>
        </p:xfrm>
        <a:graphic>
          <a:graphicData uri="http://schemas.openxmlformats.org/drawingml/2006/table">
            <a:tbl>
              <a:tblPr/>
              <a:tblGrid>
                <a:gridCol w="16764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libri" charset="0"/>
                          <a:cs typeface="Arial" charset="0"/>
                        </a:rPr>
                        <a:t>Pineapple I Mint Chip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279" name="Group 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810424"/>
              </p:ext>
            </p:extLst>
          </p:nvPr>
        </p:nvGraphicFramePr>
        <p:xfrm>
          <a:off x="4495800" y="3047999"/>
          <a:ext cx="2413000" cy="243840"/>
        </p:xfrm>
        <a:graphic>
          <a:graphicData uri="http://schemas.openxmlformats.org/drawingml/2006/table">
            <a:tbl>
              <a:tblPr/>
              <a:tblGrid>
                <a:gridCol w="2413000"/>
              </a:tblGrid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libri" charset="0"/>
                          <a:cs typeface="Arial" charset="0"/>
                        </a:rPr>
                        <a:t>Peach Round        Candied Peach  Ring       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292" name="Group 1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525806"/>
              </p:ext>
            </p:extLst>
          </p:nvPr>
        </p:nvGraphicFramePr>
        <p:xfrm>
          <a:off x="6743700" y="1638713"/>
          <a:ext cx="1828800" cy="244475"/>
        </p:xfrm>
        <a:graphic>
          <a:graphicData uri="http://schemas.openxmlformats.org/drawingml/2006/table">
            <a:tbl>
              <a:tblPr/>
              <a:tblGrid>
                <a:gridCol w="1828800"/>
              </a:tblGrid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libri" charset="0"/>
                          <a:cs typeface="Arial" charset="0"/>
                        </a:rPr>
                        <a:t>     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Orange I Cardamom Chip</a:t>
                      </a:r>
                    </a:p>
                  </a:txBody>
                  <a:tcPr marT="45839" marB="4583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04" name="Group 1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511872"/>
              </p:ext>
            </p:extLst>
          </p:nvPr>
        </p:nvGraphicFramePr>
        <p:xfrm>
          <a:off x="381000" y="4038600"/>
          <a:ext cx="1676400" cy="243840"/>
        </p:xfrm>
        <a:graphic>
          <a:graphicData uri="http://schemas.openxmlformats.org/drawingml/2006/table">
            <a:tbl>
              <a:tblPr/>
              <a:tblGrid>
                <a:gridCol w="16764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Apricot I Lemongrass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15" name="Group 1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0958831"/>
              </p:ext>
            </p:extLst>
          </p:nvPr>
        </p:nvGraphicFramePr>
        <p:xfrm>
          <a:off x="2895600" y="4114800"/>
          <a:ext cx="1600200" cy="243840"/>
        </p:xfrm>
        <a:graphic>
          <a:graphicData uri="http://schemas.openxmlformats.org/drawingml/2006/table">
            <a:tbl>
              <a:tblPr/>
              <a:tblGrid>
                <a:gridCol w="1600200"/>
              </a:tblGrid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Pear I Blue Cheese Chip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26" name="Group 1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656836"/>
              </p:ext>
            </p:extLst>
          </p:nvPr>
        </p:nvGraphicFramePr>
        <p:xfrm>
          <a:off x="4876800" y="4038600"/>
          <a:ext cx="2184400" cy="243840"/>
        </p:xfrm>
        <a:graphic>
          <a:graphicData uri="http://schemas.openxmlformats.org/drawingml/2006/table">
            <a:tbl>
              <a:tblPr/>
              <a:tblGrid>
                <a:gridCol w="21844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Cantaloupe I Pink Peppercorn Chip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39" name="Group 1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99158"/>
              </p:ext>
            </p:extLst>
          </p:nvPr>
        </p:nvGraphicFramePr>
        <p:xfrm>
          <a:off x="7083968" y="4041775"/>
          <a:ext cx="1600200" cy="609000"/>
        </p:xfrm>
        <a:graphic>
          <a:graphicData uri="http://schemas.openxmlformats.org/drawingml/2006/table">
            <a:tbl>
              <a:tblPr/>
              <a:tblGrid>
                <a:gridCol w="1600200"/>
              </a:tblGrid>
              <a:tr h="228288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Apple I Garlic Chip</a:t>
                      </a:r>
                    </a:p>
                  </a:txBody>
                  <a:tcPr marT="45570" marB="45570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65437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570" marB="45570" anchor="b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50" name="Group 1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237224"/>
              </p:ext>
            </p:extLst>
          </p:nvPr>
        </p:nvGraphicFramePr>
        <p:xfrm>
          <a:off x="152400" y="4876800"/>
          <a:ext cx="2209800" cy="243840"/>
        </p:xfrm>
        <a:graphic>
          <a:graphicData uri="http://schemas.openxmlformats.org/drawingml/2006/table">
            <a:tbl>
              <a:tblPr/>
              <a:tblGrid>
                <a:gridCol w="22098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Apple I Caramel </a:t>
                      </a:r>
                      <a:r>
                        <a:rPr kumimoji="0" 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Sippable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 Edible™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61" name="Group 1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151836"/>
              </p:ext>
            </p:extLst>
          </p:nvPr>
        </p:nvGraphicFramePr>
        <p:xfrm>
          <a:off x="2286000" y="4876800"/>
          <a:ext cx="2971800" cy="243840"/>
        </p:xfrm>
        <a:graphic>
          <a:graphicData uri="http://schemas.openxmlformats.org/drawingml/2006/table">
            <a:tbl>
              <a:tblPr/>
              <a:tblGrid>
                <a:gridCol w="29718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Cantaloupe I Coconut  </a:t>
                      </a:r>
                      <a:r>
                        <a:rPr kumimoji="0" 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Sippable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 Edible™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73" name="Group 1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414138"/>
              </p:ext>
            </p:extLst>
          </p:nvPr>
        </p:nvGraphicFramePr>
        <p:xfrm>
          <a:off x="4953000" y="4876800"/>
          <a:ext cx="2514600" cy="243840"/>
        </p:xfrm>
        <a:graphic>
          <a:graphicData uri="http://schemas.openxmlformats.org/drawingml/2006/table">
            <a:tbl>
              <a:tblPr/>
              <a:tblGrid>
                <a:gridCol w="25146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Honeydew I Dill </a:t>
                      </a:r>
                      <a:r>
                        <a:rPr kumimoji="0" 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Sippable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 Edible™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85" name="Group 1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728323"/>
              </p:ext>
            </p:extLst>
          </p:nvPr>
        </p:nvGraphicFramePr>
        <p:xfrm>
          <a:off x="0" y="5867400"/>
          <a:ext cx="2286000" cy="243840"/>
        </p:xfrm>
        <a:graphic>
          <a:graphicData uri="http://schemas.openxmlformats.org/drawingml/2006/table">
            <a:tbl>
              <a:tblPr/>
              <a:tblGrid>
                <a:gridCol w="22860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Jicama I Strawberry I Mint Stick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96" name="Group 2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204375"/>
              </p:ext>
            </p:extLst>
          </p:nvPr>
        </p:nvGraphicFramePr>
        <p:xfrm>
          <a:off x="2514600" y="5867400"/>
          <a:ext cx="2362200" cy="243840"/>
        </p:xfrm>
        <a:graphic>
          <a:graphicData uri="http://schemas.openxmlformats.org/drawingml/2006/table">
            <a:tbl>
              <a:tblPr/>
              <a:tblGrid>
                <a:gridCol w="23622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libri" charset="0"/>
                          <a:cs typeface="Arial" charset="0"/>
                        </a:rPr>
                        <a:t>Jicama I Pineapple I Chipotle Stick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407" name="Group 2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703582"/>
              </p:ext>
            </p:extLst>
          </p:nvPr>
        </p:nvGraphicFramePr>
        <p:xfrm>
          <a:off x="4800600" y="5867400"/>
          <a:ext cx="2743200" cy="243840"/>
        </p:xfrm>
        <a:graphic>
          <a:graphicData uri="http://schemas.openxmlformats.org/drawingml/2006/table">
            <a:tbl>
              <a:tblPr/>
              <a:tblGrid>
                <a:gridCol w="27432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Jicama I Mango I Habanero Stick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52600" y="6211888"/>
            <a:ext cx="4800600" cy="6001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00" b="1" dirty="0">
                <a:solidFill>
                  <a:schemeClr val="accent1"/>
                </a:solidFill>
                <a:latin typeface="Candara" pitchFamily="34" charset="0"/>
              </a:rPr>
              <a:t>No Limitations!</a:t>
            </a:r>
          </a:p>
          <a:p>
            <a:pPr algn="ctr">
              <a:defRPr/>
            </a:pPr>
            <a:r>
              <a:rPr lang="en-US" sz="1100" b="1" dirty="0">
                <a:solidFill>
                  <a:schemeClr val="accent1"/>
                </a:solidFill>
                <a:latin typeface="Candara" pitchFamily="34" charset="0"/>
              </a:rPr>
              <a:t>Flavor profiles to meet any </a:t>
            </a:r>
            <a:r>
              <a:rPr lang="en-US" sz="1100" b="1" dirty="0" smtClean="0">
                <a:solidFill>
                  <a:schemeClr val="accent1"/>
                </a:solidFill>
                <a:latin typeface="Candara" pitchFamily="34" charset="0"/>
              </a:rPr>
              <a:t>beverage </a:t>
            </a:r>
            <a:r>
              <a:rPr lang="en-US" sz="1100" b="1" dirty="0">
                <a:solidFill>
                  <a:schemeClr val="accent1"/>
                </a:solidFill>
                <a:latin typeface="Candara" pitchFamily="34" charset="0"/>
              </a:rPr>
              <a:t>creation. </a:t>
            </a:r>
          </a:p>
          <a:p>
            <a:pPr algn="ctr">
              <a:defRPr/>
            </a:pPr>
            <a:r>
              <a:rPr lang="en-US" sz="1100" b="1" dirty="0">
                <a:solidFill>
                  <a:schemeClr val="accent1"/>
                </a:solidFill>
                <a:latin typeface="Candara" pitchFamily="34" charset="0"/>
              </a:rPr>
              <a:t>Customized profiles available.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620"/>
          <a:stretch/>
        </p:blipFill>
        <p:spPr>
          <a:xfrm>
            <a:off x="7292838" y="1958062"/>
            <a:ext cx="1117215" cy="8518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16257" y="2969568"/>
            <a:ext cx="6703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" hangingPunct="0"/>
            <a:r>
              <a:rPr lang="en-US" sz="1000" b="1" dirty="0" err="1" smtClean="0">
                <a:solidFill>
                  <a:srgbClr val="1C1C1C"/>
                </a:solidFill>
                <a:latin typeface="Candara" pitchFamily="34" charset="0"/>
              </a:rPr>
              <a:t>StarFruit</a:t>
            </a:r>
            <a:endParaRPr lang="en-US" sz="1000" b="1" dirty="0">
              <a:solidFill>
                <a:srgbClr val="1C1C1C"/>
              </a:solidFill>
              <a:latin typeface="Candar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551" y="830263"/>
            <a:ext cx="813598" cy="7696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43" y="976782"/>
            <a:ext cx="955057" cy="6255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892715"/>
            <a:ext cx="825029" cy="70716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39049" y="1655331"/>
            <a:ext cx="12186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" hangingPunct="0"/>
            <a:r>
              <a:rPr lang="en-US" sz="1000" b="1" dirty="0" smtClean="0">
                <a:solidFill>
                  <a:srgbClr val="1C1C1C"/>
                </a:solidFill>
                <a:latin typeface="Candara" pitchFamily="34" charset="0"/>
              </a:rPr>
              <a:t>Blood Orange Chip</a:t>
            </a:r>
            <a:endParaRPr lang="en-US" sz="1000" b="1" dirty="0">
              <a:solidFill>
                <a:srgbClr val="1C1C1C"/>
              </a:solidFill>
              <a:latin typeface="Candar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1414" y="1667714"/>
            <a:ext cx="10668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" hangingPunct="0"/>
            <a:r>
              <a:rPr lang="en-US" sz="1000" b="1" dirty="0" smtClean="0">
                <a:solidFill>
                  <a:srgbClr val="1C1C1C"/>
                </a:solidFill>
                <a:latin typeface="Candara" pitchFamily="34" charset="0"/>
              </a:rPr>
              <a:t>Lime Chip </a:t>
            </a:r>
          </a:p>
          <a:p>
            <a:pPr lvl="0" algn="ctr" eaLnBrk="0" fontAlgn="b" hangingPunct="0"/>
            <a:endParaRPr lang="en-US" sz="900" dirty="0">
              <a:solidFill>
                <a:srgbClr val="1C1C1C"/>
              </a:solidFill>
              <a:latin typeface="Candar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30974" y="1653996"/>
            <a:ext cx="8354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" hangingPunct="0"/>
            <a:r>
              <a:rPr lang="en-US" sz="1000" b="1" dirty="0" smtClean="0">
                <a:solidFill>
                  <a:srgbClr val="1C1C1C"/>
                </a:solidFill>
                <a:latin typeface="Candara" pitchFamily="34" charset="0"/>
              </a:rPr>
              <a:t>Lemon Chip</a:t>
            </a:r>
            <a:endParaRPr lang="en-US" sz="1000" b="1" dirty="0">
              <a:solidFill>
                <a:srgbClr val="1C1C1C"/>
              </a:solidFill>
              <a:latin typeface="Candara" pitchFamily="34" charset="0"/>
            </a:endParaRPr>
          </a:p>
        </p:txBody>
      </p:sp>
      <p:pic>
        <p:nvPicPr>
          <p:cNvPr id="42" name="Picture 7" descr="cucumbe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33600"/>
            <a:ext cx="1676400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Diane\Downloads\peach2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852" y="2033306"/>
            <a:ext cx="1371600" cy="97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iane\Downloads\peach (1)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023" y="1895692"/>
            <a:ext cx="1441578" cy="121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6908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702595"/>
            <a:ext cx="83058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rgbClr val="000000"/>
                </a:solidFill>
                <a:latin typeface="Candara" panose="020E0502030303020204" pitchFamily="34" charset="0"/>
              </a:rPr>
              <a:t>	             </a:t>
            </a:r>
            <a:r>
              <a:rPr lang="en-US" sz="3200" b="1" dirty="0" smtClean="0">
                <a:solidFill>
                  <a:srgbClr val="669900"/>
                </a:solidFill>
                <a:latin typeface="Candara" panose="020E0502030303020204" pitchFamily="34" charset="0"/>
              </a:rPr>
              <a:t>DTD </a:t>
            </a:r>
            <a:r>
              <a:rPr lang="en-US" sz="3200" b="1" dirty="0">
                <a:solidFill>
                  <a:srgbClr val="669900"/>
                </a:solidFill>
                <a:latin typeface="Candara" panose="020E0502030303020204" pitchFamily="34" charset="0"/>
              </a:rPr>
              <a:t>SERVICE </a:t>
            </a:r>
            <a:r>
              <a:rPr lang="en-US" sz="3200" b="1" dirty="0" smtClean="0">
                <a:solidFill>
                  <a:srgbClr val="669900"/>
                </a:solidFill>
                <a:latin typeface="Candara" panose="020E0502030303020204" pitchFamily="34" charset="0"/>
              </a:rPr>
              <a:t>OFFERINGS</a:t>
            </a:r>
          </a:p>
          <a:p>
            <a:pPr algn="just"/>
            <a:endParaRPr lang="en-US" sz="2800" dirty="0" smtClean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algn="just"/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en-US" sz="2400" dirty="0" smtClean="0">
                <a:solidFill>
                  <a:schemeClr val="accent3"/>
                </a:solidFill>
                <a:latin typeface="Century Gothic"/>
              </a:rPr>
              <a:t>■ </a:t>
            </a:r>
            <a:r>
              <a:rPr lang="en-US" sz="2400" dirty="0" smtClean="0">
                <a:solidFill>
                  <a:srgbClr val="000000"/>
                </a:solidFill>
                <a:latin typeface="Candara" panose="020E0502030303020204" pitchFamily="34" charset="0"/>
              </a:rPr>
              <a:t>Customized </a:t>
            </a:r>
            <a:r>
              <a:rPr lang="en-US" sz="2400" dirty="0">
                <a:solidFill>
                  <a:srgbClr val="000000"/>
                </a:solidFill>
                <a:latin typeface="Candara" panose="020E0502030303020204" pitchFamily="34" charset="0"/>
              </a:rPr>
              <a:t>H</a:t>
            </a:r>
            <a:r>
              <a:rPr lang="en-US" sz="2400" dirty="0" smtClean="0">
                <a:solidFill>
                  <a:srgbClr val="000000"/>
                </a:solidFill>
                <a:latin typeface="Candara" panose="020E0502030303020204" pitchFamily="34" charset="0"/>
              </a:rPr>
              <a:t>and Crafted Blends &amp; Garnish Development</a:t>
            </a:r>
          </a:p>
          <a:p>
            <a:pPr algn="just"/>
            <a:r>
              <a:rPr lang="en-US" sz="2400" dirty="0" smtClean="0">
                <a:solidFill>
                  <a:srgbClr val="000000"/>
                </a:solidFill>
                <a:latin typeface="Candara" panose="020E0502030303020204" pitchFamily="34" charset="0"/>
              </a:rPr>
              <a:t>  </a:t>
            </a:r>
            <a:r>
              <a:rPr lang="en-US" sz="2400" dirty="0" smtClean="0">
                <a:solidFill>
                  <a:schemeClr val="accent3"/>
                </a:solidFill>
                <a:latin typeface="Candara" panose="020E0502030303020204" pitchFamily="34" charset="0"/>
              </a:rPr>
              <a:t>■  </a:t>
            </a:r>
            <a:r>
              <a:rPr lang="en-US" sz="2400" dirty="0" smtClean="0">
                <a:latin typeface="Candara" panose="020E0502030303020204" pitchFamily="34" charset="0"/>
              </a:rPr>
              <a:t>Beverage Innovation Development</a:t>
            </a:r>
          </a:p>
          <a:p>
            <a:pPr algn="just"/>
            <a:endParaRPr lang="en-US" sz="2400" dirty="0" smtClean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algn="just"/>
            <a:r>
              <a:rPr lang="en-US" sz="2400" b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en-US" sz="2800" b="1" dirty="0" smtClean="0">
                <a:solidFill>
                  <a:srgbClr val="669900"/>
                </a:solidFill>
                <a:latin typeface="Candara" panose="020E0502030303020204" pitchFamily="34" charset="0"/>
              </a:rPr>
              <a:t>Check Out Our Newest Blends &amp; Garnish Offerings</a:t>
            </a:r>
          </a:p>
          <a:p>
            <a:pPr algn="just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			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99" y="5260006"/>
            <a:ext cx="2519361" cy="15979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4" t="12170" r="15955"/>
          <a:stretch/>
        </p:blipFill>
        <p:spPr>
          <a:xfrm>
            <a:off x="3276600" y="76200"/>
            <a:ext cx="1905000" cy="2607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47203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6"/>
          <p:cNvSpPr txBox="1">
            <a:spLocks noChangeArrowheads="1"/>
          </p:cNvSpPr>
          <p:nvPr/>
        </p:nvSpPr>
        <p:spPr bwMode="auto">
          <a:xfrm>
            <a:off x="2743200" y="304800"/>
            <a:ext cx="2428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latin typeface="Calibri" charset="0"/>
              </a:rPr>
              <a:t> </a:t>
            </a:r>
          </a:p>
        </p:txBody>
      </p:sp>
      <p:sp>
        <p:nvSpPr>
          <p:cNvPr id="11267" name="Text Box 7"/>
          <p:cNvSpPr txBox="1">
            <a:spLocks noChangeArrowheads="1"/>
          </p:cNvSpPr>
          <p:nvPr/>
        </p:nvSpPr>
        <p:spPr bwMode="auto">
          <a:xfrm>
            <a:off x="1962150" y="0"/>
            <a:ext cx="55213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en-US" sz="2800" b="1" dirty="0">
                <a:latin typeface="Calibri" charset="0"/>
              </a:rPr>
              <a:t> </a:t>
            </a:r>
            <a:r>
              <a:rPr lang="en-US" sz="2800" b="1" dirty="0" smtClean="0">
                <a:latin typeface="Calibri" charset="0"/>
              </a:rPr>
              <a:t>       </a:t>
            </a:r>
            <a:r>
              <a:rPr lang="en-US" sz="2800" b="1" dirty="0" smtClean="0">
                <a:solidFill>
                  <a:srgbClr val="669900"/>
                </a:solidFill>
                <a:latin typeface="Candara" pitchFamily="34" charset="0"/>
              </a:rPr>
              <a:t>BLOODY </a:t>
            </a:r>
            <a:r>
              <a:rPr lang="en-US" sz="2800" b="1" dirty="0">
                <a:solidFill>
                  <a:srgbClr val="669900"/>
                </a:solidFill>
                <a:latin typeface="Candara" pitchFamily="34" charset="0"/>
              </a:rPr>
              <a:t>MARY COLLECTION</a:t>
            </a:r>
          </a:p>
        </p:txBody>
      </p:sp>
      <p:sp>
        <p:nvSpPr>
          <p:cNvPr id="11268" name="TextBox 1"/>
          <p:cNvSpPr txBox="1">
            <a:spLocks noChangeArrowheads="1"/>
          </p:cNvSpPr>
          <p:nvPr/>
        </p:nvSpPr>
        <p:spPr bwMode="auto">
          <a:xfrm>
            <a:off x="2286000" y="381000"/>
            <a:ext cx="42238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rgbClr val="669900"/>
                </a:solidFill>
                <a:latin typeface="Candara" pitchFamily="34" charset="0"/>
              </a:rPr>
              <a:t>          </a:t>
            </a:r>
            <a:r>
              <a:rPr lang="en-US" sz="2400" dirty="0" smtClean="0">
                <a:latin typeface="Candara" pitchFamily="34" charset="0"/>
              </a:rPr>
              <a:t>Mary </a:t>
            </a:r>
            <a:r>
              <a:rPr lang="en-US" sz="2400" dirty="0">
                <a:latin typeface="Candara" pitchFamily="34" charset="0"/>
              </a:rPr>
              <a:t>has many friends!</a:t>
            </a:r>
          </a:p>
        </p:txBody>
      </p:sp>
      <p:pic>
        <p:nvPicPr>
          <p:cNvPr id="11269" name="Picture 7" descr="cucumber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" b="89796" l="0" r="1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72356"/>
            <a:ext cx="16383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8" descr="cucumbermustar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496" l="1266" r="1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143000"/>
            <a:ext cx="13144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9" descr="cucumbertomato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95" b="89080" l="0" r="1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19200"/>
            <a:ext cx="1914525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0" descr="tomato"/>
          <p:cNvPicPr>
            <a:picLocks noChangeAspect="1" noChangeArrowheads="1"/>
          </p:cNvPicPr>
          <p:nvPr/>
        </p:nvPicPr>
        <p:blipFill>
          <a:blip r:embed="rId8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143000"/>
            <a:ext cx="1600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1" descr="onion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6726" l="0" r="1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90800"/>
            <a:ext cx="1295400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2" descr="greenpepper"/>
          <p:cNvPicPr>
            <a:picLocks noChangeAspect="1" noChangeArrowheads="1"/>
          </p:cNvPicPr>
          <p:nvPr/>
        </p:nvPicPr>
        <p:blipFill>
          <a:blip r:embed="rId11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5" y="2590800"/>
            <a:ext cx="18288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3" descr="redpepper"/>
          <p:cNvPicPr>
            <a:picLocks noChangeAspect="1" noChangeArrowheads="1"/>
          </p:cNvPicPr>
          <p:nvPr/>
        </p:nvPicPr>
        <p:blipFill>
          <a:blip r:embed="rId1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90800"/>
            <a:ext cx="1981200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4" descr="greenbean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667000"/>
            <a:ext cx="1828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15" descr="cor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67200"/>
            <a:ext cx="142875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16" descr="bacon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267200"/>
            <a:ext cx="187642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17" descr="HabaneroHeat_salt_s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114800"/>
            <a:ext cx="11049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icture 18" descr="Chipotle_salt_s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0386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317" name="Group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761962"/>
              </p:ext>
            </p:extLst>
          </p:nvPr>
        </p:nvGraphicFramePr>
        <p:xfrm>
          <a:off x="457200" y="2133600"/>
          <a:ext cx="1752600" cy="243840"/>
        </p:xfrm>
        <a:graphic>
          <a:graphicData uri="http://schemas.openxmlformats.org/drawingml/2006/table">
            <a:tbl>
              <a:tblPr/>
              <a:tblGrid>
                <a:gridCol w="17526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Cucumber I Dill Strip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328" name="Group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498490"/>
              </p:ext>
            </p:extLst>
          </p:nvPr>
        </p:nvGraphicFramePr>
        <p:xfrm>
          <a:off x="2438400" y="2133600"/>
          <a:ext cx="2057400" cy="243840"/>
        </p:xfrm>
        <a:graphic>
          <a:graphicData uri="http://schemas.openxmlformats.org/drawingml/2006/table">
            <a:tbl>
              <a:tblPr/>
              <a:tblGrid>
                <a:gridCol w="20574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Cucumber I Mustard Chip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339" name="Group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957452"/>
              </p:ext>
            </p:extLst>
          </p:nvPr>
        </p:nvGraphicFramePr>
        <p:xfrm>
          <a:off x="4724400" y="2133600"/>
          <a:ext cx="1854200" cy="243840"/>
        </p:xfrm>
        <a:graphic>
          <a:graphicData uri="http://schemas.openxmlformats.org/drawingml/2006/table">
            <a:tbl>
              <a:tblPr/>
              <a:tblGrid>
                <a:gridCol w="18542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Cucumber I Tomato Strip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349" name="Group 61"/>
          <p:cNvGraphicFramePr>
            <a:graphicFrameLocks noGrp="1"/>
          </p:cNvGraphicFramePr>
          <p:nvPr/>
        </p:nvGraphicFramePr>
        <p:xfrm>
          <a:off x="6934200" y="2133600"/>
          <a:ext cx="1625600" cy="228600"/>
        </p:xfrm>
        <a:graphic>
          <a:graphicData uri="http://schemas.openxmlformats.org/drawingml/2006/table">
            <a:tbl>
              <a:tblPr/>
              <a:tblGrid>
                <a:gridCol w="16256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libri" charset="0"/>
                          <a:cs typeface="Arial" charset="0"/>
                        </a:rPr>
                        <a:t>Tomato I Basil Chip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360" name="Group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099815"/>
              </p:ext>
            </p:extLst>
          </p:nvPr>
        </p:nvGraphicFramePr>
        <p:xfrm>
          <a:off x="304800" y="3657600"/>
          <a:ext cx="1866900" cy="243840"/>
        </p:xfrm>
        <a:graphic>
          <a:graphicData uri="http://schemas.openxmlformats.org/drawingml/2006/table">
            <a:tbl>
              <a:tblPr/>
              <a:tblGrid>
                <a:gridCol w="18669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Onion I Coffee Chip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372" name="Group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868088"/>
              </p:ext>
            </p:extLst>
          </p:nvPr>
        </p:nvGraphicFramePr>
        <p:xfrm>
          <a:off x="2286000" y="3657600"/>
          <a:ext cx="2362200" cy="243840"/>
        </p:xfrm>
        <a:graphic>
          <a:graphicData uri="http://schemas.openxmlformats.org/drawingml/2006/table">
            <a:tbl>
              <a:tblPr/>
              <a:tblGrid>
                <a:gridCol w="23622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Green Pepper I Horseradish Strip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383" name="Group 9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1158668"/>
              </p:ext>
            </p:extLst>
          </p:nvPr>
        </p:nvGraphicFramePr>
        <p:xfrm>
          <a:off x="4800600" y="3657600"/>
          <a:ext cx="2006600" cy="243840"/>
        </p:xfrm>
        <a:graphic>
          <a:graphicData uri="http://schemas.openxmlformats.org/drawingml/2006/table">
            <a:tbl>
              <a:tblPr/>
              <a:tblGrid>
                <a:gridCol w="20066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Red Pepper I Horseradish Strip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395" name="Group 10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929756"/>
              </p:ext>
            </p:extLst>
          </p:nvPr>
        </p:nvGraphicFramePr>
        <p:xfrm>
          <a:off x="7010400" y="3657600"/>
          <a:ext cx="1752600" cy="243840"/>
        </p:xfrm>
        <a:graphic>
          <a:graphicData uri="http://schemas.openxmlformats.org/drawingml/2006/table">
            <a:tbl>
              <a:tblPr/>
              <a:tblGrid>
                <a:gridCol w="17526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Green Beans I Bacon Strip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406" name="Group 1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1832"/>
              </p:ext>
            </p:extLst>
          </p:nvPr>
        </p:nvGraphicFramePr>
        <p:xfrm>
          <a:off x="533400" y="5410200"/>
          <a:ext cx="1524000" cy="243840"/>
        </p:xfrm>
        <a:graphic>
          <a:graphicData uri="http://schemas.openxmlformats.org/drawingml/2006/table">
            <a:tbl>
              <a:tblPr/>
              <a:tblGrid>
                <a:gridCol w="15240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Corn I Chipotle Blend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417" name="Group 1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136669"/>
              </p:ext>
            </p:extLst>
          </p:nvPr>
        </p:nvGraphicFramePr>
        <p:xfrm>
          <a:off x="2590800" y="5410200"/>
          <a:ext cx="1981200" cy="243840"/>
        </p:xfrm>
        <a:graphic>
          <a:graphicData uri="http://schemas.openxmlformats.org/drawingml/2006/table">
            <a:tbl>
              <a:tblPr/>
              <a:tblGrid>
                <a:gridCol w="19812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Bacon I Horseradish Blend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428" name="Group 1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779620"/>
              </p:ext>
            </p:extLst>
          </p:nvPr>
        </p:nvGraphicFramePr>
        <p:xfrm>
          <a:off x="5105400" y="5410200"/>
          <a:ext cx="1524000" cy="243840"/>
        </p:xfrm>
        <a:graphic>
          <a:graphicData uri="http://schemas.openxmlformats.org/drawingml/2006/table">
            <a:tbl>
              <a:tblPr/>
              <a:tblGrid>
                <a:gridCol w="15240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Habanero I Salt Blend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439" name="Group 1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566889"/>
              </p:ext>
            </p:extLst>
          </p:nvPr>
        </p:nvGraphicFramePr>
        <p:xfrm>
          <a:off x="7162800" y="5410200"/>
          <a:ext cx="1371600" cy="243840"/>
        </p:xfrm>
        <a:graphic>
          <a:graphicData uri="http://schemas.openxmlformats.org/drawingml/2006/table">
            <a:tbl>
              <a:tblPr/>
              <a:tblGrid>
                <a:gridCol w="13716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Tomato I Salt Blend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6"/>
          <p:cNvSpPr txBox="1">
            <a:spLocks noChangeArrowheads="1"/>
          </p:cNvSpPr>
          <p:nvPr/>
        </p:nvSpPr>
        <p:spPr bwMode="auto">
          <a:xfrm>
            <a:off x="1066800" y="533400"/>
            <a:ext cx="7620000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B2B2B2"/>
                </a:solidFill>
                <a:latin typeface="Candara" pitchFamily="34" charset="0"/>
              </a:rPr>
              <a:t>     	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ndara" pitchFamily="34" charset="0"/>
              </a:rPr>
              <a:t>  </a:t>
            </a:r>
            <a:r>
              <a:rPr lang="en-US" sz="2800" b="1" dirty="0" smtClean="0">
                <a:solidFill>
                  <a:srgbClr val="669900"/>
                </a:solidFill>
                <a:latin typeface="Candara" pitchFamily="34" charset="0"/>
              </a:rPr>
              <a:t>SLURP</a:t>
            </a:r>
            <a:r>
              <a:rPr lang="en-US" sz="2800" b="1" dirty="0">
                <a:solidFill>
                  <a:srgbClr val="669900"/>
                </a:solidFill>
                <a:latin typeface="Candara" pitchFamily="34" charset="0"/>
              </a:rPr>
              <a:t>, MUNCH &amp; LOVE NATURALLY… </a:t>
            </a:r>
            <a:endParaRPr lang="en-US" sz="2800" b="1" dirty="0" smtClean="0">
              <a:solidFill>
                <a:srgbClr val="669900"/>
              </a:solidFill>
              <a:latin typeface="Candara" pitchFamily="34" charset="0"/>
            </a:endParaRPr>
          </a:p>
          <a:p>
            <a:pPr eaLnBrk="1" hangingPunct="1"/>
            <a:r>
              <a:rPr lang="en-US" sz="2400" dirty="0">
                <a:solidFill>
                  <a:srgbClr val="B2B2B2"/>
                </a:solidFill>
                <a:latin typeface="Candara" pitchFamily="34" charset="0"/>
              </a:rPr>
              <a:t>	</a:t>
            </a:r>
            <a:r>
              <a:rPr lang="en-US" sz="2400" dirty="0" smtClean="0">
                <a:solidFill>
                  <a:srgbClr val="B2B2B2"/>
                </a:solidFill>
                <a:latin typeface="Candara" pitchFamily="34" charset="0"/>
              </a:rPr>
              <a:t>	         </a:t>
            </a:r>
            <a:r>
              <a:rPr lang="en-US" dirty="0" smtClean="0">
                <a:latin typeface="Candara" pitchFamily="34" charset="0"/>
              </a:rPr>
              <a:t>Yes, it’s a straw!</a:t>
            </a:r>
          </a:p>
          <a:p>
            <a:pPr eaLnBrk="1" hangingPunct="1"/>
            <a:r>
              <a:rPr lang="en-US" dirty="0">
                <a:latin typeface="Candara" pitchFamily="34" charset="0"/>
              </a:rPr>
              <a:t>	</a:t>
            </a:r>
            <a:r>
              <a:rPr lang="en-US" dirty="0" smtClean="0">
                <a:latin typeface="Candara" pitchFamily="34" charset="0"/>
              </a:rPr>
              <a:t>	               4inch- </a:t>
            </a:r>
            <a:r>
              <a:rPr lang="en-US" dirty="0">
                <a:latin typeface="Candara" pitchFamily="34" charset="0"/>
              </a:rPr>
              <a:t>6inch </a:t>
            </a:r>
          </a:p>
          <a:p>
            <a:pPr eaLnBrk="1" hangingPunct="1"/>
            <a:r>
              <a:rPr lang="en-US" dirty="0" smtClean="0">
                <a:latin typeface="Candara" pitchFamily="34" charset="0"/>
              </a:rPr>
              <a:t>  </a:t>
            </a:r>
            <a:r>
              <a:rPr lang="en-US" sz="2400" b="1" dirty="0">
                <a:latin typeface="Calibri" charset="0"/>
              </a:rPr>
              <a:t>	</a:t>
            </a:r>
          </a:p>
          <a:p>
            <a:pPr eaLnBrk="1" hangingPunct="1"/>
            <a:endParaRPr lang="en-US" sz="2400" b="1" dirty="0">
              <a:solidFill>
                <a:srgbClr val="9A4736"/>
              </a:solidFill>
              <a:latin typeface="Calibri" charset="0"/>
            </a:endParaRPr>
          </a:p>
        </p:txBody>
      </p:sp>
      <p:sp>
        <p:nvSpPr>
          <p:cNvPr id="16387" name="Text Box 7"/>
          <p:cNvSpPr txBox="1">
            <a:spLocks noChangeArrowheads="1"/>
          </p:cNvSpPr>
          <p:nvPr/>
        </p:nvSpPr>
        <p:spPr bwMode="auto">
          <a:xfrm>
            <a:off x="2590800" y="304800"/>
            <a:ext cx="4349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latin typeface="Calibri" charset="0"/>
              </a:rPr>
              <a:t>       </a:t>
            </a:r>
          </a:p>
        </p:txBody>
      </p:sp>
      <p:pic>
        <p:nvPicPr>
          <p:cNvPr id="16388" name="Picture 8" descr="app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384" b="11539"/>
          <a:stretch>
            <a:fillRect/>
          </a:stretch>
        </p:blipFill>
        <p:spPr bwMode="auto">
          <a:xfrm>
            <a:off x="1169378" y="2323232"/>
            <a:ext cx="6283325" cy="117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9" descr="Straw_cantaloup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240338"/>
            <a:ext cx="6511316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0" descr="honeydew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14"/>
          <a:stretch/>
        </p:blipFill>
        <p:spPr bwMode="auto">
          <a:xfrm>
            <a:off x="1160462" y="3857625"/>
            <a:ext cx="60960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Rectangle 11"/>
          <p:cNvSpPr>
            <a:spLocks noChangeArrowheads="1"/>
          </p:cNvSpPr>
          <p:nvPr/>
        </p:nvSpPr>
        <p:spPr bwMode="auto">
          <a:xfrm>
            <a:off x="3733800" y="3540125"/>
            <a:ext cx="105028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  <a:latin typeface="Candara" pitchFamily="34" charset="0"/>
              </a:rPr>
              <a:t>Apple I Caramel</a:t>
            </a:r>
          </a:p>
        </p:txBody>
      </p:sp>
      <p:sp>
        <p:nvSpPr>
          <p:cNvPr id="16392" name="Rectangle 12"/>
          <p:cNvSpPr>
            <a:spLocks noChangeArrowheads="1"/>
          </p:cNvSpPr>
          <p:nvPr/>
        </p:nvSpPr>
        <p:spPr bwMode="auto">
          <a:xfrm>
            <a:off x="3733800" y="4953001"/>
            <a:ext cx="295368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  <a:latin typeface="Candara" pitchFamily="34" charset="0"/>
              </a:rPr>
              <a:t>Honeydew I Dill</a:t>
            </a:r>
          </a:p>
        </p:txBody>
      </p:sp>
      <p:sp>
        <p:nvSpPr>
          <p:cNvPr id="16393" name="Rectangle 13"/>
          <p:cNvSpPr>
            <a:spLocks noChangeArrowheads="1"/>
          </p:cNvSpPr>
          <p:nvPr/>
        </p:nvSpPr>
        <p:spPr bwMode="auto">
          <a:xfrm>
            <a:off x="3581400" y="6435725"/>
            <a:ext cx="309784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  <a:latin typeface="Candara" pitchFamily="34" charset="0"/>
              </a:rPr>
              <a:t>Cantaloupe I Coconut</a:t>
            </a:r>
          </a:p>
        </p:txBody>
      </p:sp>
      <p:pic>
        <p:nvPicPr>
          <p:cNvPr id="16395" name="Picture 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64600"/>
            <a:ext cx="1676400" cy="1175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33800" y="1905000"/>
            <a:ext cx="11544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74913B"/>
                </a:solidFill>
                <a:latin typeface="Candara" pitchFamily="34" charset="0"/>
              </a:rPr>
              <a:t>PATENT PENDING</a:t>
            </a:r>
            <a:endParaRPr lang="en-US" sz="1000" dirty="0">
              <a:solidFill>
                <a:srgbClr val="74913B"/>
              </a:solidFill>
              <a:latin typeface="Candara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2141538" y="17463"/>
            <a:ext cx="50561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solidFill>
                  <a:srgbClr val="B2B2B2"/>
                </a:solidFill>
                <a:latin typeface="Candara" pitchFamily="34" charset="0"/>
              </a:rPr>
              <a:t>	</a:t>
            </a:r>
            <a:r>
              <a:rPr lang="en-US" sz="2800" b="1" dirty="0" smtClean="0">
                <a:solidFill>
                  <a:srgbClr val="669900"/>
                </a:solidFill>
                <a:latin typeface="Candara" pitchFamily="34" charset="0"/>
              </a:rPr>
              <a:t>CULINARY BLISS…</a:t>
            </a:r>
            <a:endParaRPr lang="en-US" sz="2800" b="1" dirty="0">
              <a:solidFill>
                <a:srgbClr val="669900"/>
              </a:solidFill>
              <a:latin typeface="Candar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4652"/>
            <a:ext cx="2702817" cy="1447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0"/>
          <a:stretch/>
        </p:blipFill>
        <p:spPr>
          <a:xfrm>
            <a:off x="6477000" y="644652"/>
            <a:ext cx="2026249" cy="17282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32556"/>
            <a:ext cx="2776563" cy="18166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417" y="1060704"/>
            <a:ext cx="3297644" cy="20634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459" y="4511040"/>
            <a:ext cx="2798686" cy="2316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490" y="3432556"/>
            <a:ext cx="2759267" cy="1725168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6800" y="750332"/>
            <a:ext cx="6172200" cy="701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endParaRPr lang="en-US" sz="1100" dirty="0">
              <a:solidFill>
                <a:schemeClr val="accent1"/>
              </a:solidFill>
              <a:latin typeface="Candara" pitchFamily="34" charset="0"/>
            </a:endParaRPr>
          </a:p>
          <a:p>
            <a:pPr algn="just">
              <a:defRPr/>
            </a:pPr>
            <a:r>
              <a:rPr lang="en-US" sz="1200" b="1" dirty="0">
                <a:solidFill>
                  <a:schemeClr val="accent1"/>
                </a:solidFill>
                <a:latin typeface="Candara" pitchFamily="34" charset="0"/>
              </a:rPr>
              <a:t>DTD CHOCOLATE PRODUCTS</a:t>
            </a:r>
          </a:p>
          <a:p>
            <a:pPr algn="just">
              <a:defRPr/>
            </a:pPr>
            <a:r>
              <a:rPr lang="en-US" sz="1200" dirty="0">
                <a:latin typeface="Candara" pitchFamily="34" charset="0"/>
              </a:rPr>
              <a:t>3 months for optimal freshness. Can be kept up to 6 months while stored in a cool, dry storage area. Summer months require overnight shipping of all chocolate products to avoid melting.</a:t>
            </a:r>
          </a:p>
          <a:p>
            <a:pPr algn="just">
              <a:defRPr/>
            </a:pPr>
            <a:endParaRPr lang="en-US" sz="1200" dirty="0">
              <a:solidFill>
                <a:srgbClr val="000000"/>
              </a:solidFill>
              <a:latin typeface="Candara" pitchFamily="34" charset="0"/>
            </a:endParaRPr>
          </a:p>
          <a:p>
            <a:pPr algn="just">
              <a:defRPr/>
            </a:pPr>
            <a:r>
              <a:rPr lang="en-US" sz="1200" b="1" dirty="0">
                <a:solidFill>
                  <a:schemeClr val="accent1"/>
                </a:solidFill>
                <a:latin typeface="Candara" pitchFamily="34" charset="0"/>
              </a:rPr>
              <a:t>DTD  </a:t>
            </a:r>
            <a:r>
              <a:rPr lang="en-US" sz="1200" b="1" dirty="0" smtClean="0">
                <a:solidFill>
                  <a:schemeClr val="accent1"/>
                </a:solidFill>
                <a:latin typeface="Candara" pitchFamily="34" charset="0"/>
              </a:rPr>
              <a:t>STIRRERS &amp; POPS</a:t>
            </a:r>
            <a:endParaRPr lang="en-US" sz="1200" b="1" dirty="0">
              <a:solidFill>
                <a:schemeClr val="accent1"/>
              </a:solidFill>
              <a:latin typeface="Candara" pitchFamily="34" charset="0"/>
            </a:endParaRPr>
          </a:p>
          <a:p>
            <a:pPr algn="just">
              <a:defRPr/>
            </a:pPr>
            <a:r>
              <a:rPr lang="en-US" sz="1200" dirty="0">
                <a:solidFill>
                  <a:srgbClr val="000000"/>
                </a:solidFill>
                <a:latin typeface="Candara" pitchFamily="34" charset="0"/>
              </a:rPr>
              <a:t>12 months while stored in a cool, dry area.</a:t>
            </a:r>
          </a:p>
          <a:p>
            <a:pPr algn="just">
              <a:defRPr/>
            </a:pPr>
            <a:endParaRPr lang="en-US" sz="1200" dirty="0">
              <a:latin typeface="Candara" pitchFamily="34" charset="0"/>
            </a:endParaRPr>
          </a:p>
          <a:p>
            <a:pPr algn="just">
              <a:defRPr/>
            </a:pPr>
            <a:r>
              <a:rPr lang="en-US" sz="1200" b="1" dirty="0">
                <a:solidFill>
                  <a:schemeClr val="accent1"/>
                </a:solidFill>
                <a:latin typeface="Candara" pitchFamily="34" charset="0"/>
              </a:rPr>
              <a:t>DTD CARAMEL </a:t>
            </a:r>
            <a:r>
              <a:rPr lang="en-US" sz="1200" b="1" dirty="0" smtClean="0">
                <a:solidFill>
                  <a:schemeClr val="accent1"/>
                </a:solidFill>
                <a:latin typeface="Candara" pitchFamily="34" charset="0"/>
              </a:rPr>
              <a:t>STIRRERS</a:t>
            </a:r>
            <a:endParaRPr lang="en-US" sz="1200" b="1" dirty="0">
              <a:solidFill>
                <a:schemeClr val="accent1"/>
              </a:solidFill>
              <a:latin typeface="Candara" pitchFamily="34" charset="0"/>
            </a:endParaRPr>
          </a:p>
          <a:p>
            <a:pPr algn="just">
              <a:defRPr/>
            </a:pPr>
            <a:r>
              <a:rPr lang="en-US" sz="1200" dirty="0">
                <a:solidFill>
                  <a:srgbClr val="000000"/>
                </a:solidFill>
                <a:latin typeface="Candara" pitchFamily="34" charset="0"/>
              </a:rPr>
              <a:t>12 months while stored in a cool, dry area</a:t>
            </a:r>
            <a:r>
              <a:rPr lang="en-US" sz="1200" dirty="0" smtClean="0">
                <a:solidFill>
                  <a:srgbClr val="000000"/>
                </a:solidFill>
                <a:latin typeface="Candara" pitchFamily="34" charset="0"/>
              </a:rPr>
              <a:t>.</a:t>
            </a:r>
          </a:p>
          <a:p>
            <a:pPr algn="just">
              <a:defRPr/>
            </a:pPr>
            <a:endParaRPr lang="en-US" sz="1200" dirty="0">
              <a:solidFill>
                <a:srgbClr val="000000"/>
              </a:solidFill>
              <a:latin typeface="Candara" pitchFamily="34" charset="0"/>
            </a:endParaRPr>
          </a:p>
          <a:p>
            <a:pPr algn="just">
              <a:defRPr/>
            </a:pPr>
            <a:r>
              <a:rPr lang="en-US" sz="1200" b="1" dirty="0" smtClean="0">
                <a:solidFill>
                  <a:schemeClr val="accent1"/>
                </a:solidFill>
                <a:latin typeface="Candara" pitchFamily="34" charset="0"/>
              </a:rPr>
              <a:t>DTD EDIBLE VESSELS – SIPPABLE EDIBLE STRAWS</a:t>
            </a:r>
          </a:p>
          <a:p>
            <a:pPr algn="just">
              <a:defRPr/>
            </a:pPr>
            <a:r>
              <a:rPr lang="en-US" sz="1200" dirty="0">
                <a:solidFill>
                  <a:srgbClr val="000000"/>
                </a:solidFill>
                <a:latin typeface="Candara" pitchFamily="34" charset="0"/>
              </a:rPr>
              <a:t>12 months while stored in a cool, dry area.</a:t>
            </a:r>
          </a:p>
          <a:p>
            <a:pPr algn="just">
              <a:defRPr/>
            </a:pPr>
            <a:endParaRPr lang="en-US" sz="1200" dirty="0">
              <a:solidFill>
                <a:srgbClr val="000000"/>
              </a:solidFill>
              <a:latin typeface="Candara" pitchFamily="34" charset="0"/>
            </a:endParaRPr>
          </a:p>
          <a:p>
            <a:pPr algn="just">
              <a:defRPr/>
            </a:pPr>
            <a:r>
              <a:rPr lang="en-US" sz="1200" b="1" dirty="0">
                <a:solidFill>
                  <a:schemeClr val="accent1"/>
                </a:solidFill>
                <a:latin typeface="Candara" pitchFamily="34" charset="0"/>
              </a:rPr>
              <a:t>DTD All NATURAL EDIBLE DIAMONDS </a:t>
            </a:r>
          </a:p>
          <a:p>
            <a:pPr algn="just">
              <a:defRPr/>
            </a:pPr>
            <a:r>
              <a:rPr lang="en-US" sz="1200" dirty="0">
                <a:solidFill>
                  <a:srgbClr val="000000"/>
                </a:solidFill>
                <a:latin typeface="Candara" pitchFamily="34" charset="0"/>
              </a:rPr>
              <a:t>12 months while stored in a cool, dry area.</a:t>
            </a:r>
          </a:p>
          <a:p>
            <a:pPr algn="just">
              <a:defRPr/>
            </a:pPr>
            <a:endParaRPr lang="en-US" sz="1200" dirty="0">
              <a:latin typeface="Candara" pitchFamily="34" charset="0"/>
            </a:endParaRPr>
          </a:p>
          <a:p>
            <a:pPr algn="just">
              <a:defRPr/>
            </a:pPr>
            <a:r>
              <a:rPr lang="en-US" sz="1200" b="1" dirty="0">
                <a:solidFill>
                  <a:schemeClr val="accent1"/>
                </a:solidFill>
                <a:latin typeface="Candara" pitchFamily="34" charset="0"/>
              </a:rPr>
              <a:t>DTD All NATURAL EDIBLE FLOWERS</a:t>
            </a:r>
          </a:p>
          <a:p>
            <a:pPr algn="just">
              <a:defRPr/>
            </a:pPr>
            <a:r>
              <a:rPr lang="en-US" sz="1200" dirty="0" smtClean="0">
                <a:solidFill>
                  <a:srgbClr val="000000"/>
                </a:solidFill>
                <a:latin typeface="Candara" pitchFamily="34" charset="0"/>
              </a:rPr>
              <a:t>12 months </a:t>
            </a:r>
            <a:r>
              <a:rPr lang="en-US" sz="1200" dirty="0">
                <a:solidFill>
                  <a:srgbClr val="000000"/>
                </a:solidFill>
                <a:latin typeface="Candara" pitchFamily="34" charset="0"/>
              </a:rPr>
              <a:t>with in dry area.</a:t>
            </a:r>
          </a:p>
          <a:p>
            <a:pPr algn="just">
              <a:defRPr/>
            </a:pPr>
            <a:endParaRPr lang="en-US" sz="1200" dirty="0">
              <a:solidFill>
                <a:srgbClr val="000000"/>
              </a:solidFill>
              <a:latin typeface="Candara" pitchFamily="34" charset="0"/>
            </a:endParaRPr>
          </a:p>
          <a:p>
            <a:pPr algn="just">
              <a:defRPr/>
            </a:pPr>
            <a:r>
              <a:rPr lang="en-US" sz="1200" b="1" dirty="0">
                <a:solidFill>
                  <a:schemeClr val="accent1"/>
                </a:solidFill>
                <a:latin typeface="Candara" pitchFamily="34" charset="0"/>
              </a:rPr>
              <a:t>DTD All NATURAL GOURMET SUGAR BLENDS</a:t>
            </a:r>
          </a:p>
          <a:p>
            <a:pPr algn="just">
              <a:defRPr/>
            </a:pPr>
            <a:r>
              <a:rPr lang="en-US" sz="1200" dirty="0">
                <a:latin typeface="Candara" pitchFamily="34" charset="0"/>
              </a:rPr>
              <a:t>12 months in dry area.</a:t>
            </a:r>
          </a:p>
          <a:p>
            <a:pPr algn="just">
              <a:defRPr/>
            </a:pPr>
            <a:endParaRPr lang="en-US" sz="1200" dirty="0">
              <a:latin typeface="Candara" pitchFamily="34" charset="0"/>
            </a:endParaRPr>
          </a:p>
          <a:p>
            <a:pPr algn="just">
              <a:defRPr/>
            </a:pPr>
            <a:r>
              <a:rPr lang="en-US" sz="1200" b="1" dirty="0">
                <a:solidFill>
                  <a:schemeClr val="accent1"/>
                </a:solidFill>
                <a:latin typeface="Candara" pitchFamily="34" charset="0"/>
              </a:rPr>
              <a:t>DTD All NATURAL GOURMET BLENDS without nuts</a:t>
            </a:r>
          </a:p>
          <a:p>
            <a:pPr algn="just">
              <a:defRPr/>
            </a:pPr>
            <a:r>
              <a:rPr lang="en-US" sz="1200" dirty="0">
                <a:latin typeface="Candara" pitchFamily="34" charset="0"/>
              </a:rPr>
              <a:t>6 months in dry area.</a:t>
            </a:r>
          </a:p>
          <a:p>
            <a:pPr algn="just"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Candara" pitchFamily="34" charset="0"/>
            </a:endParaRPr>
          </a:p>
          <a:p>
            <a:pPr algn="just">
              <a:defRPr/>
            </a:pPr>
            <a:r>
              <a:rPr lang="en-US" sz="1200" b="1" dirty="0">
                <a:solidFill>
                  <a:schemeClr val="accent1"/>
                </a:solidFill>
                <a:latin typeface="Candara" pitchFamily="34" charset="0"/>
              </a:rPr>
              <a:t>DTD All NATURAL GOURMET BLENDS with nuts</a:t>
            </a:r>
          </a:p>
          <a:p>
            <a:pPr algn="just">
              <a:defRPr/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3 months in dry area.</a:t>
            </a:r>
          </a:p>
          <a:p>
            <a:pPr algn="just">
              <a:defRPr/>
            </a:pPr>
            <a:endParaRPr lang="en-US" sz="1200" dirty="0">
              <a:latin typeface="Candara" pitchFamily="34" charset="0"/>
            </a:endParaRPr>
          </a:p>
          <a:p>
            <a:pPr algn="just">
              <a:defRPr/>
            </a:pPr>
            <a:r>
              <a:rPr lang="en-US" sz="1200" b="1" dirty="0">
                <a:solidFill>
                  <a:schemeClr val="accent1"/>
                </a:solidFill>
                <a:latin typeface="Candara" pitchFamily="34" charset="0"/>
              </a:rPr>
              <a:t>DTD All NATURAL FRUIT CHIPS</a:t>
            </a:r>
          </a:p>
          <a:p>
            <a:pPr algn="just">
              <a:defRPr/>
            </a:pPr>
            <a:r>
              <a:rPr lang="en-US" sz="1200" dirty="0">
                <a:solidFill>
                  <a:srgbClr val="000000"/>
                </a:solidFill>
                <a:latin typeface="Candara" pitchFamily="34" charset="0"/>
              </a:rPr>
              <a:t>12 months for optimal freshness while stored in dry area.</a:t>
            </a:r>
          </a:p>
          <a:p>
            <a:pPr algn="just">
              <a:defRPr/>
            </a:pPr>
            <a:endParaRPr lang="en-US" sz="1100" dirty="0">
              <a:latin typeface="Candara" pitchFamily="34" charset="0"/>
            </a:endParaRPr>
          </a:p>
          <a:p>
            <a:pPr algn="just">
              <a:defRPr/>
            </a:pPr>
            <a:endParaRPr lang="en-US" sz="1100" dirty="0">
              <a:latin typeface="Candara" pitchFamily="34" charset="0"/>
            </a:endParaRPr>
          </a:p>
          <a:p>
            <a:pPr algn="just">
              <a:defRPr/>
            </a:pPr>
            <a:endParaRPr lang="en-US" sz="1100" dirty="0">
              <a:latin typeface="Candara" pitchFamily="34" charset="0"/>
            </a:endParaRPr>
          </a:p>
          <a:p>
            <a:pPr algn="just">
              <a:defRPr/>
            </a:pPr>
            <a:endParaRPr lang="en-US" sz="1100" dirty="0">
              <a:latin typeface="Candara" pitchFamily="34" charset="0"/>
            </a:endParaRPr>
          </a:p>
          <a:p>
            <a:pPr algn="just">
              <a:defRPr/>
            </a:pPr>
            <a:endParaRPr lang="en-US" sz="1100" dirty="0">
              <a:latin typeface="Candar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381000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                    </a:t>
            </a:r>
            <a:r>
              <a:rPr lang="en-US" b="1" dirty="0" smtClean="0">
                <a:solidFill>
                  <a:srgbClr val="669900"/>
                </a:solidFill>
                <a:latin typeface="Candara" panose="020E0502030303020204" pitchFamily="34" charset="0"/>
              </a:rPr>
              <a:t>DRESS </a:t>
            </a:r>
            <a:r>
              <a:rPr lang="en-US" b="1" dirty="0">
                <a:solidFill>
                  <a:srgbClr val="669900"/>
                </a:solidFill>
                <a:latin typeface="Candara" panose="020E0502030303020204" pitchFamily="34" charset="0"/>
              </a:rPr>
              <a:t>THE DRINK GARNISHES &amp; </a:t>
            </a:r>
            <a:r>
              <a:rPr lang="en-US" b="1" dirty="0" smtClean="0">
                <a:solidFill>
                  <a:srgbClr val="669900"/>
                </a:solidFill>
                <a:latin typeface="Candara" panose="020E0502030303020204" pitchFamily="34" charset="0"/>
              </a:rPr>
              <a:t>BLENDS  SHELF </a:t>
            </a:r>
            <a:r>
              <a:rPr lang="en-US" b="1" dirty="0">
                <a:solidFill>
                  <a:srgbClr val="669900"/>
                </a:solidFill>
                <a:latin typeface="Candara" panose="020E0502030303020204" pitchFamily="34" charset="0"/>
              </a:rPr>
              <a:t>LIFE &amp; STORAGE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3048000"/>
            <a:ext cx="2619375" cy="1743075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3733800" cy="11430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   </a:t>
            </a:r>
            <a:r>
              <a:rPr lang="en-US" sz="2800" b="1" dirty="0" smtClean="0">
                <a:solidFill>
                  <a:srgbClr val="669900"/>
                </a:solidFill>
                <a:latin typeface="Candara" pitchFamily="34" charset="0"/>
              </a:rPr>
              <a:t>CONTACT US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838200"/>
            <a:ext cx="8458200" cy="6019800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US" sz="900" dirty="0" smtClean="0">
              <a:solidFill>
                <a:srgbClr val="9A4736"/>
              </a:solidFill>
            </a:endParaRPr>
          </a:p>
          <a:p>
            <a:pPr eaLnBrk="1" hangingPunct="1">
              <a:buFontTx/>
              <a:buNone/>
            </a:pPr>
            <a:endParaRPr lang="en-US" sz="2000" b="1" dirty="0" smtClean="0">
              <a:solidFill>
                <a:srgbClr val="4F1B09"/>
              </a:solidFill>
            </a:endParaRPr>
          </a:p>
          <a:p>
            <a:pPr eaLnBrk="1" hangingPunct="1">
              <a:buFontTx/>
              <a:buNone/>
            </a:pPr>
            <a:r>
              <a:rPr lang="en-US" sz="1400" dirty="0"/>
              <a:t>Diane Svehlak</a:t>
            </a:r>
          </a:p>
          <a:p>
            <a:pPr eaLnBrk="1" hangingPunct="1">
              <a:buFontTx/>
              <a:buNone/>
            </a:pPr>
            <a:r>
              <a:rPr lang="en-US" sz="1400" dirty="0"/>
              <a:t>President | Partner</a:t>
            </a:r>
          </a:p>
          <a:p>
            <a:pPr eaLnBrk="1" hangingPunct="1">
              <a:buFontTx/>
              <a:buNone/>
            </a:pPr>
            <a:r>
              <a:rPr lang="en-US" sz="1400" dirty="0"/>
              <a:t>949.466.2924 C.</a:t>
            </a:r>
          </a:p>
          <a:p>
            <a:pPr eaLnBrk="1" hangingPunct="1">
              <a:buFontTx/>
              <a:buNone/>
            </a:pPr>
            <a:r>
              <a:rPr lang="en-US" sz="1400" dirty="0"/>
              <a:t>702.270.4346  O.</a:t>
            </a:r>
          </a:p>
          <a:p>
            <a:pPr eaLnBrk="1" hangingPunct="1">
              <a:buFontTx/>
              <a:buNone/>
            </a:pPr>
            <a:r>
              <a:rPr lang="en-US" sz="1400" dirty="0"/>
              <a:t>877.470.4852  TF.</a:t>
            </a:r>
          </a:p>
          <a:p>
            <a:pPr eaLnBrk="1" hangingPunct="1">
              <a:buFontTx/>
              <a:buNone/>
            </a:pPr>
            <a:r>
              <a:rPr lang="en-US" sz="1400" dirty="0"/>
              <a:t>702.446.5210   F.</a:t>
            </a:r>
          </a:p>
          <a:p>
            <a:pPr eaLnBrk="1" hangingPunct="1">
              <a:buFontTx/>
              <a:buNone/>
            </a:pPr>
            <a:r>
              <a:rPr lang="en-US" sz="1400" dirty="0"/>
              <a:t>diane@dressthedrink.com</a:t>
            </a:r>
          </a:p>
          <a:p>
            <a:pPr eaLnBrk="1" hangingPunct="1">
              <a:buFontTx/>
              <a:buNone/>
            </a:pPr>
            <a:endParaRPr lang="en-US" sz="1400" dirty="0"/>
          </a:p>
          <a:p>
            <a:pPr eaLnBrk="1" hangingPunct="1">
              <a:buFontTx/>
              <a:buNone/>
            </a:pPr>
            <a:endParaRPr lang="en-US" sz="2000" dirty="0" smtClean="0"/>
          </a:p>
          <a:p>
            <a:pPr eaLnBrk="1" hangingPunct="1">
              <a:buFontTx/>
              <a:buNone/>
            </a:pPr>
            <a:endParaRPr lang="en-US" sz="2000" b="1" dirty="0"/>
          </a:p>
          <a:p>
            <a:pPr eaLnBrk="1" hangingPunct="1">
              <a:buFontTx/>
              <a:buNone/>
            </a:pPr>
            <a:endParaRPr lang="en-US" sz="2000" dirty="0" smtClean="0"/>
          </a:p>
          <a:p>
            <a:pPr eaLnBrk="1" hangingPunct="1">
              <a:buFontTx/>
              <a:buNone/>
            </a:pPr>
            <a:endParaRPr lang="en-US" sz="2000" dirty="0"/>
          </a:p>
          <a:p>
            <a:pPr eaLnBrk="1" hangingPunct="1">
              <a:buFontTx/>
              <a:buNone/>
            </a:pPr>
            <a:endParaRPr lang="en-US" sz="2000" dirty="0" smtClean="0"/>
          </a:p>
          <a:p>
            <a:pPr eaLnBrk="1" hangingPunct="1">
              <a:buFontTx/>
              <a:buNone/>
            </a:pPr>
            <a:endParaRPr lang="en-US" sz="2000" dirty="0"/>
          </a:p>
          <a:p>
            <a:pPr eaLnBrk="1" hangingPunct="1">
              <a:buFontTx/>
              <a:buNone/>
            </a:pPr>
            <a:r>
              <a:rPr lang="en-US" sz="2000" dirty="0" smtClean="0"/>
              <a:t>                                    </a:t>
            </a:r>
          </a:p>
          <a:p>
            <a:pPr eaLnBrk="1" hangingPunct="1">
              <a:buFontTx/>
              <a:buNone/>
            </a:pPr>
            <a:r>
              <a:rPr lang="en-US" sz="2000" dirty="0">
                <a:solidFill>
                  <a:srgbClr val="669900"/>
                </a:solidFill>
              </a:rPr>
              <a:t> </a:t>
            </a:r>
            <a:r>
              <a:rPr lang="en-US" sz="2000" dirty="0" smtClean="0">
                <a:solidFill>
                  <a:srgbClr val="669900"/>
                </a:solidFill>
              </a:rPr>
              <a:t>                                   </a:t>
            </a:r>
            <a:r>
              <a:rPr lang="en-US" sz="2400" b="1" dirty="0" smtClean="0">
                <a:solidFill>
                  <a:srgbClr val="669900"/>
                </a:solidFill>
                <a:latin typeface="Candara" panose="020E0502030303020204" pitchFamily="34" charset="0"/>
              </a:rPr>
              <a:t>WWW.DRESSTHEDRINK.COM</a:t>
            </a:r>
            <a:endParaRPr lang="en-US" sz="2400" b="1" dirty="0">
              <a:solidFill>
                <a:srgbClr val="669900"/>
              </a:solidFill>
              <a:latin typeface="Candara" panose="020E0502030303020204" pitchFamily="34" charset="0"/>
            </a:endParaRPr>
          </a:p>
          <a:p>
            <a:pPr eaLnBrk="1" hangingPunct="1">
              <a:buFontTx/>
              <a:buNone/>
            </a:pPr>
            <a:r>
              <a:rPr lang="en-US" sz="2400" b="1" dirty="0">
                <a:solidFill>
                  <a:srgbClr val="669900"/>
                </a:solidFill>
                <a:latin typeface="Candara" panose="020E0502030303020204" pitchFamily="34" charset="0"/>
              </a:rPr>
              <a:t>                         </a:t>
            </a:r>
            <a:r>
              <a:rPr lang="en-US" sz="2400" b="1" dirty="0" smtClean="0">
                <a:solidFill>
                  <a:srgbClr val="669900"/>
                </a:solidFill>
                <a:latin typeface="Candara" panose="020E0502030303020204" pitchFamily="34" charset="0"/>
              </a:rPr>
              <a:t>            Dress </a:t>
            </a:r>
            <a:r>
              <a:rPr lang="en-US" sz="2400" b="1" dirty="0">
                <a:solidFill>
                  <a:srgbClr val="669900"/>
                </a:solidFill>
                <a:latin typeface="Candara" panose="020E0502030303020204" pitchFamily="34" charset="0"/>
              </a:rPr>
              <a:t>The Drink™ ©2014</a:t>
            </a:r>
          </a:p>
          <a:p>
            <a:pPr eaLnBrk="1" hangingPunct="1">
              <a:buFontTx/>
              <a:buNone/>
            </a:pPr>
            <a:endParaRPr lang="en-US" sz="1400" dirty="0"/>
          </a:p>
          <a:p>
            <a:pPr eaLnBrk="1" hangingPunct="1">
              <a:buFontTx/>
              <a:buNone/>
            </a:pPr>
            <a:endParaRPr lang="en-US" sz="1400" dirty="0"/>
          </a:p>
          <a:p>
            <a:pPr eaLnBrk="1" hangingPunct="1">
              <a:buFontTx/>
              <a:buNone/>
            </a:pPr>
            <a:endParaRPr lang="en-US" sz="1400" dirty="0"/>
          </a:p>
          <a:p>
            <a:pPr eaLnBrk="1" hangingPunct="1">
              <a:buFontTx/>
              <a:buNone/>
            </a:pPr>
            <a:endParaRPr lang="en-US" sz="1400" dirty="0"/>
          </a:p>
          <a:p>
            <a:pPr eaLnBrk="1" hangingPunct="1">
              <a:buFontTx/>
              <a:buNone/>
            </a:pPr>
            <a:endParaRPr lang="en-US" sz="1400" dirty="0"/>
          </a:p>
          <a:p>
            <a:pPr eaLnBrk="1" hangingPunct="1">
              <a:buFontTx/>
              <a:buNone/>
            </a:pPr>
            <a:endParaRPr lang="en-US" sz="1400" dirty="0"/>
          </a:p>
          <a:p>
            <a:pPr eaLnBrk="1" hangingPunct="1">
              <a:buFontTx/>
              <a:buNone/>
            </a:pPr>
            <a:endParaRPr lang="en-US" sz="9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99" y="986123"/>
            <a:ext cx="2774631" cy="366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105400"/>
            <a:ext cx="1369219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0"/>
          <p:cNvSpPr txBox="1">
            <a:spLocks noChangeArrowheads="1"/>
          </p:cNvSpPr>
          <p:nvPr/>
        </p:nvSpPr>
        <p:spPr bwMode="auto">
          <a:xfrm>
            <a:off x="304800" y="1219200"/>
            <a:ext cx="342900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dirty="0" smtClean="0">
              <a:solidFill>
                <a:srgbClr val="000000"/>
              </a:solidFill>
              <a:latin typeface="Candara" pitchFamily="34" charset="0"/>
            </a:endParaRPr>
          </a:p>
          <a:p>
            <a:pPr algn="ctr" eaLnBrk="1" hangingPunct="1"/>
            <a:r>
              <a:rPr lang="en-US" dirty="0" smtClean="0">
                <a:solidFill>
                  <a:srgbClr val="000000"/>
                </a:solidFill>
                <a:latin typeface="Candara" pitchFamily="34" charset="0"/>
              </a:rPr>
              <a:t>Dress </a:t>
            </a:r>
            <a:r>
              <a:rPr lang="en-US" dirty="0">
                <a:solidFill>
                  <a:srgbClr val="000000"/>
                </a:solidFill>
                <a:latin typeface="Candara" pitchFamily="34" charset="0"/>
              </a:rPr>
              <a:t>The Drink™ (DTD)</a:t>
            </a:r>
          </a:p>
          <a:p>
            <a:pPr algn="ctr" eaLnBrk="1" hangingPunct="1"/>
            <a:r>
              <a:rPr lang="en-US" dirty="0" smtClean="0">
                <a:solidFill>
                  <a:srgbClr val="000000"/>
                </a:solidFill>
                <a:latin typeface="Candara" pitchFamily="34" charset="0"/>
              </a:rPr>
              <a:t>is </a:t>
            </a:r>
            <a:r>
              <a:rPr lang="en-US" dirty="0">
                <a:solidFill>
                  <a:srgbClr val="000000"/>
                </a:solidFill>
                <a:latin typeface="Candara" pitchFamily="34" charset="0"/>
              </a:rPr>
              <a:t>all about pairing culinary and mixology. From signature cocktail creations to the whole dining experience. </a:t>
            </a:r>
            <a:endParaRPr lang="en-US" dirty="0" smtClean="0">
              <a:solidFill>
                <a:srgbClr val="000000"/>
              </a:solidFill>
              <a:latin typeface="Candara" pitchFamily="34" charset="0"/>
            </a:endParaRPr>
          </a:p>
          <a:p>
            <a:pPr algn="ctr" eaLnBrk="1" hangingPunct="1"/>
            <a:r>
              <a:rPr lang="en-US" dirty="0" smtClean="0">
                <a:solidFill>
                  <a:srgbClr val="000000"/>
                </a:solidFill>
                <a:latin typeface="Candara" pitchFamily="34" charset="0"/>
              </a:rPr>
              <a:t>A </a:t>
            </a:r>
            <a:r>
              <a:rPr lang="en-US" dirty="0">
                <a:solidFill>
                  <a:srgbClr val="000000"/>
                </a:solidFill>
                <a:latin typeface="Candara" pitchFamily="34" charset="0"/>
              </a:rPr>
              <a:t>producer of proprietary artisanal, </a:t>
            </a:r>
            <a:r>
              <a:rPr lang="en-US" dirty="0" smtClean="0">
                <a:solidFill>
                  <a:srgbClr val="000000"/>
                </a:solidFill>
                <a:latin typeface="Candara" pitchFamily="34" charset="0"/>
              </a:rPr>
              <a:t> hand crafted, all </a:t>
            </a:r>
            <a:r>
              <a:rPr lang="en-US" dirty="0">
                <a:solidFill>
                  <a:srgbClr val="000000"/>
                </a:solidFill>
                <a:latin typeface="Candara" pitchFamily="34" charset="0"/>
              </a:rPr>
              <a:t>natural, non-wasteful garnishes and blends. </a:t>
            </a:r>
          </a:p>
          <a:p>
            <a:pPr algn="ctr" eaLnBrk="1" hangingPunct="1"/>
            <a:r>
              <a:rPr lang="en-US" dirty="0" smtClean="0">
                <a:solidFill>
                  <a:srgbClr val="000000"/>
                </a:solidFill>
                <a:latin typeface="Candara" pitchFamily="34" charset="0"/>
              </a:rPr>
              <a:t>DTD </a:t>
            </a:r>
            <a:r>
              <a:rPr lang="en-US" dirty="0">
                <a:solidFill>
                  <a:srgbClr val="000000"/>
                </a:solidFill>
                <a:latin typeface="Candara" pitchFamily="34" charset="0"/>
              </a:rPr>
              <a:t>uses color, flavors, textures, infusions, and the mastering of blends  that bring together the true </a:t>
            </a:r>
            <a:r>
              <a:rPr lang="en-US" dirty="0" smtClean="0">
                <a:solidFill>
                  <a:srgbClr val="000000"/>
                </a:solidFill>
                <a:latin typeface="Candara" pitchFamily="34" charset="0"/>
              </a:rPr>
              <a:t>art of culinary </a:t>
            </a:r>
            <a:r>
              <a:rPr lang="en-US" dirty="0">
                <a:solidFill>
                  <a:srgbClr val="000000"/>
                </a:solidFill>
                <a:latin typeface="Candara" pitchFamily="34" charset="0"/>
              </a:rPr>
              <a:t>and mixology pairings.</a:t>
            </a:r>
          </a:p>
        </p:txBody>
      </p:sp>
      <p:sp>
        <p:nvSpPr>
          <p:cNvPr id="3075" name="Text Box 23"/>
          <p:cNvSpPr txBox="1">
            <a:spLocks noChangeArrowheads="1"/>
          </p:cNvSpPr>
          <p:nvPr/>
        </p:nvSpPr>
        <p:spPr bwMode="auto">
          <a:xfrm>
            <a:off x="0" y="0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669900"/>
                </a:solidFill>
                <a:latin typeface="Candara" pitchFamily="34" charset="0"/>
              </a:rPr>
              <a:t>DTD UNPARALLELED CREATIVE </a:t>
            </a:r>
            <a:r>
              <a:rPr lang="en-US" sz="2800" b="1" dirty="0">
                <a:solidFill>
                  <a:srgbClr val="669900"/>
                </a:solidFill>
                <a:latin typeface="Candara" pitchFamily="34" charset="0"/>
              </a:rPr>
              <a:t>DECADENT PRODUCT </a:t>
            </a:r>
            <a:endParaRPr lang="en-US" sz="2800" b="1" dirty="0" smtClean="0">
              <a:solidFill>
                <a:srgbClr val="669900"/>
              </a:solidFill>
              <a:latin typeface="Candara" pitchFamily="34" charset="0"/>
            </a:endParaRPr>
          </a:p>
          <a:p>
            <a:pPr algn="ctr" eaLnBrk="1" hangingPunct="1"/>
            <a:r>
              <a:rPr lang="en-US" sz="2800" b="1" dirty="0" smtClean="0">
                <a:solidFill>
                  <a:srgbClr val="669900"/>
                </a:solidFill>
                <a:latin typeface="Candara" pitchFamily="34" charset="0"/>
              </a:rPr>
              <a:t>INSPIRATIONS</a:t>
            </a:r>
            <a:endParaRPr lang="en-US" sz="2800" b="1" dirty="0">
              <a:solidFill>
                <a:srgbClr val="669900"/>
              </a:solidFill>
              <a:latin typeface="Candar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585188"/>
            <a:ext cx="1976652" cy="12537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546588"/>
            <a:ext cx="3025924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3223" y="2701014"/>
            <a:ext cx="635555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olidFill>
                  <a:srgbClr val="669900"/>
                </a:solidFill>
                <a:latin typeface="Candara" panose="020E0502030303020204" pitchFamily="34" charset="0"/>
              </a:rPr>
              <a:t>■ </a:t>
            </a:r>
            <a:r>
              <a:rPr lang="en-US" sz="1600" dirty="0" smtClean="0">
                <a:latin typeface="Candara" panose="020E0502030303020204" pitchFamily="34" charset="0"/>
              </a:rPr>
              <a:t>DTD introduction </a:t>
            </a:r>
            <a:r>
              <a:rPr lang="en-US" sz="1600" dirty="0">
                <a:latin typeface="Candara" panose="020E0502030303020204" pitchFamily="34" charset="0"/>
              </a:rPr>
              <a:t>deck is a flavor teaser of some of DTD core products. </a:t>
            </a:r>
            <a:r>
              <a:rPr lang="en-US" sz="1600" dirty="0" smtClean="0">
                <a:latin typeface="Candara" panose="020E0502030303020204" pitchFamily="34" charset="0"/>
              </a:rPr>
              <a:t>DTD’s </a:t>
            </a:r>
            <a:r>
              <a:rPr lang="en-US" sz="1600" dirty="0">
                <a:latin typeface="Candara" panose="020E0502030303020204" pitchFamily="34" charset="0"/>
              </a:rPr>
              <a:t>business is built on 90% custom products that </a:t>
            </a:r>
            <a:r>
              <a:rPr lang="en-US" sz="1600" dirty="0" smtClean="0">
                <a:latin typeface="Candara" panose="020E0502030303020204" pitchFamily="34" charset="0"/>
              </a:rPr>
              <a:t>DTD </a:t>
            </a:r>
            <a:r>
              <a:rPr lang="en-US" sz="1600" dirty="0">
                <a:latin typeface="Candara" panose="020E0502030303020204" pitchFamily="34" charset="0"/>
              </a:rPr>
              <a:t>will flavor profile </a:t>
            </a:r>
            <a:r>
              <a:rPr lang="en-US" sz="1600" dirty="0" smtClean="0">
                <a:latin typeface="Candara" panose="020E0502030303020204" pitchFamily="34" charset="0"/>
              </a:rPr>
              <a:t>per </a:t>
            </a:r>
            <a:r>
              <a:rPr lang="en-US" sz="1600" dirty="0">
                <a:latin typeface="Candara" panose="020E0502030303020204" pitchFamily="34" charset="0"/>
              </a:rPr>
              <a:t>your new </a:t>
            </a:r>
            <a:r>
              <a:rPr lang="en-US" sz="1600" dirty="0" smtClean="0">
                <a:latin typeface="Candara" panose="020E0502030303020204" pitchFamily="34" charset="0"/>
              </a:rPr>
              <a:t>beverage or food development projects.  </a:t>
            </a:r>
          </a:p>
          <a:p>
            <a:pPr algn="just"/>
            <a:r>
              <a:rPr lang="en-US" sz="1600" dirty="0" smtClean="0">
                <a:latin typeface="Candara" panose="020E0502030303020204" pitchFamily="34" charset="0"/>
              </a:rPr>
              <a:t>    </a:t>
            </a:r>
          </a:p>
          <a:p>
            <a:pPr algn="just"/>
            <a:r>
              <a:rPr lang="en-US" sz="1600" dirty="0">
                <a:latin typeface="Candara" panose="020E0502030303020204" pitchFamily="34" charset="0"/>
              </a:rPr>
              <a:t>                </a:t>
            </a:r>
            <a:r>
              <a:rPr lang="en-US" sz="1600" dirty="0" smtClean="0">
                <a:solidFill>
                  <a:schemeClr val="accent1"/>
                </a:solidFill>
                <a:latin typeface="Candara" panose="020E0502030303020204" pitchFamily="34" charset="0"/>
              </a:rPr>
              <a:t>■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New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product concept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development programs.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Candara" panose="020E0502030303020204" pitchFamily="34" charset="0"/>
            </a:endParaRPr>
          </a:p>
          <a:p>
            <a:pPr algn="ctr"/>
            <a:endParaRPr lang="en-US" sz="1600" dirty="0" smtClean="0">
              <a:solidFill>
                <a:schemeClr val="accent3"/>
              </a:solidFill>
              <a:latin typeface="Candara" panose="020E0502030303020204" pitchFamily="34" charset="0"/>
            </a:endParaRPr>
          </a:p>
          <a:p>
            <a:pPr algn="ctr"/>
            <a:r>
              <a:rPr lang="en-US" sz="1600" dirty="0" smtClean="0">
                <a:solidFill>
                  <a:schemeClr val="accent3"/>
                </a:solidFill>
                <a:latin typeface="Candara" panose="020E0502030303020204" pitchFamily="34" charset="0"/>
              </a:rPr>
              <a:t>■ </a:t>
            </a:r>
            <a:r>
              <a:rPr lang="en-US" sz="1600" dirty="0" smtClean="0">
                <a:solidFill>
                  <a:srgbClr val="1C1C1C"/>
                </a:solidFill>
                <a:latin typeface="Candara" panose="020E0502030303020204" pitchFamily="34" charset="0"/>
              </a:rPr>
              <a:t>Optional re-dressing </a:t>
            </a:r>
            <a:r>
              <a:rPr lang="en-US" sz="1600" dirty="0">
                <a:solidFill>
                  <a:srgbClr val="1C1C1C"/>
                </a:solidFill>
                <a:latin typeface="Candara" panose="020E0502030303020204" pitchFamily="34" charset="0"/>
              </a:rPr>
              <a:t>existing </a:t>
            </a:r>
            <a:r>
              <a:rPr lang="en-US" sz="1600" dirty="0" smtClean="0">
                <a:solidFill>
                  <a:srgbClr val="1C1C1C"/>
                </a:solidFill>
                <a:latin typeface="Candara" panose="020E0502030303020204" pitchFamily="34" charset="0"/>
              </a:rPr>
              <a:t>drink or food programs.</a:t>
            </a:r>
          </a:p>
          <a:p>
            <a:pPr algn="ctr"/>
            <a:endParaRPr lang="en-US" sz="1600" dirty="0" smtClean="0">
              <a:solidFill>
                <a:srgbClr val="1C1C1C"/>
              </a:solidFill>
              <a:latin typeface="Candara" panose="020E0502030303020204" pitchFamily="34" charset="0"/>
            </a:endParaRPr>
          </a:p>
          <a:p>
            <a:pPr algn="ctr"/>
            <a:r>
              <a:rPr lang="en-US" sz="1600" dirty="0" smtClean="0">
                <a:solidFill>
                  <a:schemeClr val="accent3"/>
                </a:solidFill>
                <a:latin typeface="Candara" panose="020E0502030303020204" pitchFamily="34" charset="0"/>
              </a:rPr>
              <a:t>   ■</a:t>
            </a:r>
            <a:r>
              <a:rPr lang="en-US" sz="1600" dirty="0" smtClean="0">
                <a:solidFill>
                  <a:srgbClr val="1C1C1C"/>
                </a:solidFill>
                <a:latin typeface="Candara" panose="020E0502030303020204" pitchFamily="34" charset="0"/>
              </a:rPr>
              <a:t> Project management included in product deck pricing.</a:t>
            </a:r>
          </a:p>
          <a:p>
            <a:pPr algn="ctr"/>
            <a:endParaRPr lang="en-US" sz="1600" dirty="0">
              <a:solidFill>
                <a:srgbClr val="1C1C1C"/>
              </a:solidFill>
              <a:latin typeface="Candara" panose="020E0502030303020204" pitchFamily="34" charset="0"/>
            </a:endParaRPr>
          </a:p>
          <a:p>
            <a:r>
              <a:rPr lang="en-US" sz="1600" dirty="0" smtClean="0">
                <a:solidFill>
                  <a:srgbClr val="1C1C1C"/>
                </a:solidFill>
                <a:latin typeface="Candara" panose="020E0502030303020204" pitchFamily="34" charset="0"/>
              </a:rPr>
              <a:t>                 </a:t>
            </a:r>
            <a:r>
              <a:rPr lang="en-US" sz="1600" dirty="0" smtClean="0">
                <a:solidFill>
                  <a:srgbClr val="669900"/>
                </a:solidFill>
                <a:latin typeface="Candara" panose="020E0502030303020204" pitchFamily="34" charset="0"/>
              </a:rPr>
              <a:t>■ </a:t>
            </a:r>
            <a:r>
              <a:rPr lang="en-US" sz="1600" dirty="0">
                <a:solidFill>
                  <a:srgbClr val="1C1C1C"/>
                </a:solidFill>
                <a:latin typeface="Candara" panose="020E0502030303020204" pitchFamily="34" charset="0"/>
              </a:rPr>
              <a:t>Spirit </a:t>
            </a:r>
            <a:r>
              <a:rPr lang="en-US" sz="1600" dirty="0" smtClean="0">
                <a:solidFill>
                  <a:srgbClr val="1C1C1C"/>
                </a:solidFill>
                <a:latin typeface="Candara" panose="020E0502030303020204" pitchFamily="34" charset="0"/>
              </a:rPr>
              <a:t>brand </a:t>
            </a:r>
            <a:r>
              <a:rPr lang="en-US" sz="1600" dirty="0">
                <a:solidFill>
                  <a:srgbClr val="1C1C1C"/>
                </a:solidFill>
                <a:latin typeface="Candara" panose="020E0502030303020204" pitchFamily="34" charset="0"/>
              </a:rPr>
              <a:t>s</a:t>
            </a:r>
            <a:r>
              <a:rPr lang="en-US" sz="1600" dirty="0" smtClean="0">
                <a:solidFill>
                  <a:srgbClr val="1C1C1C"/>
                </a:solidFill>
                <a:latin typeface="Candara" panose="020E0502030303020204" pitchFamily="34" charset="0"/>
              </a:rPr>
              <a:t>upport from DTD alliance partnering.</a:t>
            </a:r>
          </a:p>
          <a:p>
            <a:endParaRPr lang="en-US" sz="1600" dirty="0" smtClean="0">
              <a:solidFill>
                <a:srgbClr val="1C1C1C"/>
              </a:solidFill>
              <a:latin typeface="Candara" panose="020E0502030303020204" pitchFamily="34" charset="0"/>
            </a:endParaRPr>
          </a:p>
          <a:p>
            <a:r>
              <a:rPr lang="en-US" sz="1600" dirty="0" smtClean="0">
                <a:solidFill>
                  <a:srgbClr val="1C1C1C"/>
                </a:solidFill>
                <a:latin typeface="Candara" panose="020E0502030303020204" pitchFamily="34" charset="0"/>
              </a:rPr>
              <a:t>                 </a:t>
            </a:r>
            <a:r>
              <a:rPr lang="en-US" sz="1600" dirty="0" smtClean="0">
                <a:solidFill>
                  <a:schemeClr val="accent1"/>
                </a:solidFill>
                <a:latin typeface="Candara" panose="020E0502030303020204" pitchFamily="34" charset="0"/>
              </a:rPr>
              <a:t>■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Retail and private label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p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rogram offerings.</a:t>
            </a:r>
          </a:p>
          <a:p>
            <a:endParaRPr lang="en-US" sz="1600" dirty="0" smtClean="0">
              <a:latin typeface="Candara" panose="020E0502030303020204" pitchFamily="34" charset="0"/>
            </a:endParaRPr>
          </a:p>
          <a:p>
            <a:pPr algn="ctr"/>
            <a:r>
              <a:rPr lang="en-US" sz="1600" dirty="0" smtClean="0">
                <a:solidFill>
                  <a:srgbClr val="669900"/>
                </a:solidFill>
                <a:latin typeface="Candara" panose="020E0502030303020204" pitchFamily="34" charset="0"/>
              </a:rPr>
              <a:t>■</a:t>
            </a:r>
            <a:r>
              <a:rPr lang="en-US" sz="1600" dirty="0" smtClean="0">
                <a:solidFill>
                  <a:srgbClr val="1C1C1C"/>
                </a:solidFill>
                <a:latin typeface="Candara" panose="020E0502030303020204" pitchFamily="34" charset="0"/>
              </a:rPr>
              <a:t> </a:t>
            </a:r>
            <a:r>
              <a:rPr lang="en-US" sz="1600" dirty="0">
                <a:solidFill>
                  <a:srgbClr val="1C1C1C"/>
                </a:solidFill>
                <a:latin typeface="Candara" panose="020E0502030303020204" pitchFamily="34" charset="0"/>
              </a:rPr>
              <a:t>Pricing is based on volume programming per product </a:t>
            </a:r>
            <a:r>
              <a:rPr lang="en-US" sz="1600" dirty="0" smtClean="0">
                <a:solidFill>
                  <a:srgbClr val="1C1C1C"/>
                </a:solidFill>
                <a:latin typeface="Candara" panose="020E0502030303020204" pitchFamily="34" charset="0"/>
              </a:rPr>
              <a:t>placement. </a:t>
            </a:r>
          </a:p>
          <a:p>
            <a:pPr algn="ctr"/>
            <a:endParaRPr lang="en-US" sz="1600" dirty="0" smtClean="0">
              <a:solidFill>
                <a:srgbClr val="1C1C1C"/>
              </a:solidFill>
              <a:latin typeface="Candara" panose="020E0502030303020204" pitchFamily="34" charset="0"/>
            </a:endParaRPr>
          </a:p>
          <a:p>
            <a:pPr algn="ctr"/>
            <a:r>
              <a:rPr lang="en-US" sz="1600" dirty="0" smtClean="0">
                <a:solidFill>
                  <a:srgbClr val="1C1C1C"/>
                </a:solidFill>
                <a:latin typeface="Candara" panose="020E0502030303020204" pitchFamily="34" charset="0"/>
              </a:rPr>
              <a:t> </a:t>
            </a:r>
          </a:p>
          <a:p>
            <a:pPr algn="just"/>
            <a:endParaRPr lang="en-US" sz="1600" dirty="0" smtClean="0">
              <a:latin typeface="Candara" panose="020E0502030303020204" pitchFamily="34" charset="0"/>
            </a:endParaRPr>
          </a:p>
          <a:p>
            <a:pPr algn="just"/>
            <a:endParaRPr lang="en-US" sz="1600" dirty="0" smtClean="0">
              <a:latin typeface="Candara" panose="020E0502030303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704060"/>
            <a:ext cx="1819275" cy="1153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51"/>
          <a:stretch/>
        </p:blipFill>
        <p:spPr>
          <a:xfrm>
            <a:off x="3048001" y="76200"/>
            <a:ext cx="2286000" cy="2606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7072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700"/>
            <a:ext cx="8229600" cy="11430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669900"/>
                </a:solidFill>
                <a:latin typeface="Candara" panose="020E0502030303020204" pitchFamily="34" charset="0"/>
              </a:rPr>
              <a:t>DTD NEW BLENDS</a:t>
            </a:r>
            <a:br>
              <a:rPr lang="en-US" sz="2800" b="1" dirty="0" smtClean="0">
                <a:solidFill>
                  <a:srgbClr val="669900"/>
                </a:solidFill>
                <a:latin typeface="Candara" panose="020E0502030303020204" pitchFamily="34" charset="0"/>
              </a:rPr>
            </a:br>
            <a:endParaRPr lang="en-US" sz="2800" b="1" dirty="0">
              <a:solidFill>
                <a:srgbClr val="6699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038600" cy="5638800"/>
          </a:xfrm>
        </p:spPr>
        <p:txBody>
          <a:bodyPr/>
          <a:lstStyle/>
          <a:p>
            <a:r>
              <a:rPr lang="en-US" sz="1200" dirty="0">
                <a:latin typeface="Candara" panose="020E0502030303020204" pitchFamily="34" charset="0"/>
              </a:rPr>
              <a:t>DTD Cucumber, Rosemary, Juniper Berry hints of Sea Salt and White Sugar </a:t>
            </a:r>
          </a:p>
          <a:p>
            <a:r>
              <a:rPr lang="en-US" sz="1200" dirty="0" smtClean="0">
                <a:latin typeface="Candara" panose="020E0502030303020204" pitchFamily="34" charset="0"/>
              </a:rPr>
              <a:t>DTD </a:t>
            </a:r>
            <a:r>
              <a:rPr lang="en-US" sz="1200" dirty="0">
                <a:latin typeface="Candara" panose="020E0502030303020204" pitchFamily="34" charset="0"/>
              </a:rPr>
              <a:t>Warm Spices </a:t>
            </a:r>
          </a:p>
          <a:p>
            <a:r>
              <a:rPr lang="en-US" sz="1200" dirty="0" smtClean="0">
                <a:latin typeface="Candara" panose="020E0502030303020204" pitchFamily="34" charset="0"/>
              </a:rPr>
              <a:t>DTD </a:t>
            </a:r>
            <a:r>
              <a:rPr lang="en-US" sz="1200" dirty="0">
                <a:latin typeface="Candara" panose="020E0502030303020204" pitchFamily="34" charset="0"/>
              </a:rPr>
              <a:t>Cinnamon, Allspice, Cloves with hints of Rosemary, Sea Salt and White Sugar </a:t>
            </a:r>
          </a:p>
          <a:p>
            <a:r>
              <a:rPr lang="en-US" sz="1200" dirty="0" smtClean="0">
                <a:latin typeface="Candara" panose="020E0502030303020204" pitchFamily="34" charset="0"/>
              </a:rPr>
              <a:t>DTD </a:t>
            </a:r>
            <a:r>
              <a:rPr lang="en-US" sz="1200" dirty="0">
                <a:latin typeface="Candara" panose="020E0502030303020204" pitchFamily="34" charset="0"/>
              </a:rPr>
              <a:t>Crushed Rosemary, Green Tea, Honey, Citrus Zest with hints of Sea Salt and White </a:t>
            </a:r>
            <a:r>
              <a:rPr lang="en-US" sz="1200" dirty="0" smtClean="0">
                <a:latin typeface="Candara" panose="020E0502030303020204" pitchFamily="34" charset="0"/>
              </a:rPr>
              <a:t>Sugar</a:t>
            </a:r>
          </a:p>
          <a:p>
            <a:r>
              <a:rPr lang="en-US" sz="1200" dirty="0" smtClean="0">
                <a:latin typeface="Candara" panose="020E0502030303020204" pitchFamily="34" charset="0"/>
              </a:rPr>
              <a:t> DTD </a:t>
            </a:r>
            <a:r>
              <a:rPr lang="en-US" sz="1200" dirty="0">
                <a:latin typeface="Candara" panose="020E0502030303020204" pitchFamily="34" charset="0"/>
              </a:rPr>
              <a:t>Crushed Basil, Coconut, Lemon Zest with hints of Sea Salt and White Sugar </a:t>
            </a:r>
          </a:p>
          <a:p>
            <a:r>
              <a:rPr lang="en-US" sz="1200" dirty="0" smtClean="0">
                <a:latin typeface="Candara" panose="020E0502030303020204" pitchFamily="34" charset="0"/>
              </a:rPr>
              <a:t>DTD </a:t>
            </a:r>
            <a:r>
              <a:rPr lang="en-US" sz="1200" dirty="0">
                <a:latin typeface="Candara" panose="020E0502030303020204" pitchFamily="34" charset="0"/>
              </a:rPr>
              <a:t>Crushed Strawberry, Rhubarb, Basil with hints of Sea Salt and White </a:t>
            </a:r>
            <a:r>
              <a:rPr lang="en-US" sz="1200" dirty="0" smtClean="0">
                <a:latin typeface="Candara" panose="020E0502030303020204" pitchFamily="34" charset="0"/>
              </a:rPr>
              <a:t>Sugar</a:t>
            </a:r>
          </a:p>
          <a:p>
            <a:r>
              <a:rPr lang="en-US" sz="1200" dirty="0" smtClean="0">
                <a:latin typeface="Candara" panose="020E0502030303020204" pitchFamily="34" charset="0"/>
              </a:rPr>
              <a:t>DTD </a:t>
            </a:r>
            <a:r>
              <a:rPr lang="en-US" sz="1200" dirty="0">
                <a:latin typeface="Candara" panose="020E0502030303020204" pitchFamily="34" charset="0"/>
              </a:rPr>
              <a:t>Crushed Basil, Lemongrass, Lemon Zest with hints of Sea Salt </a:t>
            </a:r>
          </a:p>
          <a:p>
            <a:r>
              <a:rPr lang="en-US" sz="1200" dirty="0" smtClean="0">
                <a:latin typeface="Candara" panose="020E0502030303020204" pitchFamily="34" charset="0"/>
              </a:rPr>
              <a:t>DTD </a:t>
            </a:r>
            <a:r>
              <a:rPr lang="en-US" sz="1200" dirty="0">
                <a:latin typeface="Candara" panose="020E0502030303020204" pitchFamily="34" charset="0"/>
              </a:rPr>
              <a:t>Pineapple, Coconut, Mint with hints of Sea Salt and White Sugar </a:t>
            </a:r>
          </a:p>
          <a:p>
            <a:r>
              <a:rPr lang="en-US" sz="1200" dirty="0" smtClean="0">
                <a:latin typeface="Candara" panose="020E0502030303020204" pitchFamily="34" charset="0"/>
              </a:rPr>
              <a:t>DTD </a:t>
            </a:r>
            <a:r>
              <a:rPr lang="en-US" sz="1200" dirty="0">
                <a:latin typeface="Candara" panose="020E0502030303020204" pitchFamily="34" charset="0"/>
              </a:rPr>
              <a:t>Mint, Clover, Thyme with hints of Lemon Zest Sea Salt and White Sugar </a:t>
            </a:r>
          </a:p>
          <a:p>
            <a:r>
              <a:rPr lang="en-US" sz="1200" dirty="0" smtClean="0">
                <a:latin typeface="Candara" panose="020E0502030303020204" pitchFamily="34" charset="0"/>
              </a:rPr>
              <a:t>DTD </a:t>
            </a:r>
            <a:r>
              <a:rPr lang="en-US" sz="1200" dirty="0">
                <a:latin typeface="Candara" panose="020E0502030303020204" pitchFamily="34" charset="0"/>
              </a:rPr>
              <a:t>Crushed Mint, Green Tea, Lemon Zest with hints of White Sugar </a:t>
            </a:r>
          </a:p>
          <a:p>
            <a:r>
              <a:rPr lang="en-US" sz="1200" dirty="0" smtClean="0">
                <a:latin typeface="Candara" panose="020E0502030303020204" pitchFamily="34" charset="0"/>
              </a:rPr>
              <a:t>DTD </a:t>
            </a:r>
            <a:r>
              <a:rPr lang="en-US" sz="1200" dirty="0">
                <a:latin typeface="Candara" panose="020E0502030303020204" pitchFamily="34" charset="0"/>
              </a:rPr>
              <a:t>Crushed Cucumber, Ginger, Lemon Zest with hints of Sea Salt and White Sugar </a:t>
            </a:r>
          </a:p>
          <a:p>
            <a:r>
              <a:rPr lang="en-US" sz="1200" dirty="0" smtClean="0">
                <a:latin typeface="Candara" panose="020E0502030303020204" pitchFamily="34" charset="0"/>
              </a:rPr>
              <a:t>DTD </a:t>
            </a:r>
            <a:r>
              <a:rPr lang="en-US" sz="1200" dirty="0">
                <a:latin typeface="Candara" panose="020E0502030303020204" pitchFamily="34" charset="0"/>
              </a:rPr>
              <a:t>Cranberry, Lemon and Orange Zest with hints of White Sugar </a:t>
            </a:r>
            <a:endParaRPr lang="en-US" sz="1200" dirty="0" smtClean="0">
              <a:latin typeface="Candara" panose="020E0502030303020204" pitchFamily="34" charset="0"/>
            </a:endParaRPr>
          </a:p>
          <a:p>
            <a:r>
              <a:rPr lang="en-US" sz="1200" dirty="0">
                <a:latin typeface="Candara" panose="020E0502030303020204" pitchFamily="34" charset="0"/>
              </a:rPr>
              <a:t>D</a:t>
            </a:r>
            <a:r>
              <a:rPr lang="en-US" sz="1200" dirty="0" smtClean="0">
                <a:latin typeface="Candara" panose="020E0502030303020204" pitchFamily="34" charset="0"/>
              </a:rPr>
              <a:t>TD </a:t>
            </a:r>
            <a:r>
              <a:rPr lang="en-US" sz="1200" dirty="0">
                <a:latin typeface="Candara" panose="020E0502030303020204" pitchFamily="34" charset="0"/>
              </a:rPr>
              <a:t>Caramel Apple, Lemon Zest accented with Light Golden Sugar and hints of Edible </a:t>
            </a:r>
            <a:r>
              <a:rPr lang="en-US" sz="1200" dirty="0" smtClean="0">
                <a:latin typeface="Candara" panose="020E0502030303020204" pitchFamily="34" charset="0"/>
              </a:rPr>
              <a:t>Gold</a:t>
            </a:r>
            <a:endParaRPr lang="en-US" sz="1200" dirty="0">
              <a:latin typeface="Candara" panose="020E0502030303020204" pitchFamily="34" charset="0"/>
            </a:endParaRPr>
          </a:p>
          <a:p>
            <a:endParaRPr lang="en-US" sz="1200" dirty="0" smtClean="0">
              <a:latin typeface="Candara" panose="020E0502030303020204" pitchFamily="34" charset="0"/>
            </a:endParaRPr>
          </a:p>
          <a:p>
            <a:endParaRPr lang="en-US" sz="1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219200"/>
            <a:ext cx="3886200" cy="6553200"/>
          </a:xfrm>
        </p:spPr>
        <p:txBody>
          <a:bodyPr/>
          <a:lstStyle/>
          <a:p>
            <a:r>
              <a:rPr lang="en-US" sz="1200" dirty="0">
                <a:latin typeface="Candara" panose="020E0502030303020204" pitchFamily="34" charset="0"/>
              </a:rPr>
              <a:t>DTD Peach, Honey, Vanilla with hints of Golden Sugar </a:t>
            </a:r>
          </a:p>
          <a:p>
            <a:r>
              <a:rPr lang="en-US" sz="1200" dirty="0" smtClean="0">
                <a:latin typeface="Candara" panose="020E0502030303020204" pitchFamily="34" charset="0"/>
              </a:rPr>
              <a:t>DTD </a:t>
            </a:r>
            <a:r>
              <a:rPr lang="en-US" sz="1200" dirty="0">
                <a:latin typeface="Candara" panose="020E0502030303020204" pitchFamily="34" charset="0"/>
              </a:rPr>
              <a:t>Blood Orange. Cinnamon and White Sugar </a:t>
            </a:r>
          </a:p>
          <a:p>
            <a:r>
              <a:rPr lang="en-US" sz="1200" dirty="0" smtClean="0">
                <a:latin typeface="Candara" panose="020E0502030303020204" pitchFamily="34" charset="0"/>
              </a:rPr>
              <a:t>DTD </a:t>
            </a:r>
            <a:r>
              <a:rPr lang="en-US" sz="1200" dirty="0">
                <a:latin typeface="Candara" panose="020E0502030303020204" pitchFamily="34" charset="0"/>
              </a:rPr>
              <a:t>Very Berry, Mint and White Sugar </a:t>
            </a:r>
            <a:endParaRPr lang="en-US" sz="1200" dirty="0" smtClean="0">
              <a:latin typeface="Candara" panose="020E0502030303020204" pitchFamily="34" charset="0"/>
            </a:endParaRPr>
          </a:p>
          <a:p>
            <a:r>
              <a:rPr lang="en-US" sz="1200" dirty="0" smtClean="0">
                <a:latin typeface="Candara" panose="020E0502030303020204" pitchFamily="34" charset="0"/>
              </a:rPr>
              <a:t>DTD </a:t>
            </a:r>
            <a:r>
              <a:rPr lang="en-US" sz="1200" dirty="0">
                <a:latin typeface="Candara" panose="020E0502030303020204" pitchFamily="34" charset="0"/>
              </a:rPr>
              <a:t>Crushed Edible Flowers, Cardamom, Lavender with hints of Sea Salt and White Sugar </a:t>
            </a:r>
            <a:endParaRPr lang="en-US" sz="1200" dirty="0" smtClean="0">
              <a:latin typeface="Candara" panose="020E0502030303020204" pitchFamily="34" charset="0"/>
            </a:endParaRPr>
          </a:p>
          <a:p>
            <a:r>
              <a:rPr lang="en-US" sz="1200" dirty="0" smtClean="0">
                <a:latin typeface="Candara" panose="020E0502030303020204" pitchFamily="34" charset="0"/>
              </a:rPr>
              <a:t>DTD </a:t>
            </a:r>
            <a:r>
              <a:rPr lang="en-US" sz="1200" dirty="0">
                <a:latin typeface="Candara" panose="020E0502030303020204" pitchFamily="34" charset="0"/>
              </a:rPr>
              <a:t>Apricot, Fig with hints of Clove and Honey </a:t>
            </a:r>
          </a:p>
          <a:p>
            <a:r>
              <a:rPr lang="en-US" sz="1200" dirty="0" smtClean="0">
                <a:latin typeface="Candara" panose="020E0502030303020204" pitchFamily="34" charset="0"/>
              </a:rPr>
              <a:t>DTD </a:t>
            </a:r>
            <a:r>
              <a:rPr lang="en-US" sz="1200" dirty="0">
                <a:latin typeface="Candara" panose="020E0502030303020204" pitchFamily="34" charset="0"/>
              </a:rPr>
              <a:t>Crushed Pineapple, Lychee, Coconut, Lime Zest and White Sugar </a:t>
            </a:r>
            <a:endParaRPr lang="en-US" sz="1200" dirty="0" smtClean="0">
              <a:latin typeface="Candara" panose="020E0502030303020204" pitchFamily="34" charset="0"/>
            </a:endParaRPr>
          </a:p>
          <a:p>
            <a:r>
              <a:rPr lang="en-US" sz="1200" dirty="0" smtClean="0">
                <a:latin typeface="Candara" panose="020E0502030303020204" pitchFamily="34" charset="0"/>
              </a:rPr>
              <a:t>DTD </a:t>
            </a:r>
            <a:r>
              <a:rPr lang="en-US" sz="1200" dirty="0">
                <a:latin typeface="Candara" panose="020E0502030303020204" pitchFamily="34" charset="0"/>
              </a:rPr>
              <a:t>Key Lime Pie </a:t>
            </a:r>
          </a:p>
          <a:p>
            <a:r>
              <a:rPr lang="en-US" sz="1200" dirty="0" smtClean="0">
                <a:latin typeface="Candara" panose="020E0502030303020204" pitchFamily="34" charset="0"/>
              </a:rPr>
              <a:t>DTD </a:t>
            </a:r>
            <a:r>
              <a:rPr lang="en-US" sz="1200" dirty="0">
                <a:latin typeface="Candara" panose="020E0502030303020204" pitchFamily="34" charset="0"/>
              </a:rPr>
              <a:t>Toasted Coconut with hints of Pineapple, Orange Zest, Mint and White Cane Sugar </a:t>
            </a:r>
          </a:p>
          <a:p>
            <a:r>
              <a:rPr lang="en-US" sz="1200" dirty="0" smtClean="0">
                <a:latin typeface="Candara" panose="020E0502030303020204" pitchFamily="34" charset="0"/>
              </a:rPr>
              <a:t>DTD </a:t>
            </a:r>
            <a:r>
              <a:rPr lang="en-US" sz="1200" dirty="0">
                <a:latin typeface="Candara" panose="020E0502030303020204" pitchFamily="34" charset="0"/>
              </a:rPr>
              <a:t>Sweet Hot Citrus Zest </a:t>
            </a:r>
          </a:p>
          <a:p>
            <a:r>
              <a:rPr lang="en-US" sz="1200" dirty="0" smtClean="0">
                <a:latin typeface="Candara" panose="020E0502030303020204" pitchFamily="34" charset="0"/>
              </a:rPr>
              <a:t>DTD </a:t>
            </a:r>
            <a:r>
              <a:rPr lang="en-US" sz="1200" dirty="0">
                <a:latin typeface="Candara" panose="020E0502030303020204" pitchFamily="34" charset="0"/>
              </a:rPr>
              <a:t>Olive, Garlic, Basil hints of Black and White Lava Salt </a:t>
            </a:r>
          </a:p>
          <a:p>
            <a:r>
              <a:rPr lang="en-US" sz="1200" dirty="0" smtClean="0">
                <a:latin typeface="Candara" panose="020E0502030303020204" pitchFamily="34" charset="0"/>
              </a:rPr>
              <a:t>DTD </a:t>
            </a:r>
            <a:r>
              <a:rPr lang="en-US" sz="1200" dirty="0">
                <a:latin typeface="Candara" panose="020E0502030303020204" pitchFamily="34" charset="0"/>
              </a:rPr>
              <a:t>Spicy Mango with hints of Black Lava </a:t>
            </a:r>
            <a:r>
              <a:rPr lang="en-US" sz="1200" dirty="0" smtClean="0">
                <a:latin typeface="Candara" panose="020E0502030303020204" pitchFamily="34" charset="0"/>
              </a:rPr>
              <a:t>Salt</a:t>
            </a:r>
          </a:p>
          <a:p>
            <a:r>
              <a:rPr lang="en-US" sz="1200" dirty="0" smtClean="0">
                <a:latin typeface="Candara" panose="020E0502030303020204" pitchFamily="34" charset="0"/>
              </a:rPr>
              <a:t>DTD </a:t>
            </a:r>
            <a:r>
              <a:rPr lang="en-US" sz="1200" dirty="0">
                <a:latin typeface="Candara" panose="020E0502030303020204" pitchFamily="34" charset="0"/>
              </a:rPr>
              <a:t>Black and White Lava Sea Salt with hints of Lime Zest and Silver Flakes </a:t>
            </a:r>
            <a:endParaRPr lang="en-US" sz="1200" dirty="0" smtClean="0">
              <a:latin typeface="Candara" panose="020E0502030303020204" pitchFamily="34" charset="0"/>
            </a:endParaRPr>
          </a:p>
          <a:p>
            <a:r>
              <a:rPr lang="en-US" sz="1200" dirty="0" smtClean="0">
                <a:latin typeface="Candara" panose="020E0502030303020204" pitchFamily="34" charset="0"/>
              </a:rPr>
              <a:t>Black </a:t>
            </a:r>
            <a:r>
              <a:rPr lang="en-US" sz="1200" dirty="0">
                <a:latin typeface="Candara" panose="020E0502030303020204" pitchFamily="34" charset="0"/>
              </a:rPr>
              <a:t>and White Lava Sea Salt with hints of Lime, Lemon, Zest and Silver Flakes </a:t>
            </a:r>
            <a:endParaRPr lang="en-US" sz="1200" dirty="0" smtClean="0">
              <a:latin typeface="Candara" panose="020E0502030303020204" pitchFamily="34" charset="0"/>
            </a:endParaRPr>
          </a:p>
          <a:p>
            <a:r>
              <a:rPr lang="en-US" sz="1200" dirty="0" smtClean="0">
                <a:latin typeface="Candara" panose="020E0502030303020204" pitchFamily="34" charset="0"/>
              </a:rPr>
              <a:t>Black </a:t>
            </a:r>
            <a:r>
              <a:rPr lang="en-US" sz="1200" dirty="0">
                <a:latin typeface="Candara" panose="020E0502030303020204" pitchFamily="34" charset="0"/>
              </a:rPr>
              <a:t>and White Lava Sea Salt with hints of Lime, and Grapefruit Zest and Silver Flakes </a:t>
            </a:r>
            <a:endParaRPr lang="en-US" sz="1200" dirty="0" smtClean="0">
              <a:latin typeface="Candara" panose="020E0502030303020204" pitchFamily="34" charset="0"/>
            </a:endParaRPr>
          </a:p>
          <a:p>
            <a:r>
              <a:rPr lang="en-US" sz="1200" dirty="0" smtClean="0">
                <a:latin typeface="Candara" panose="020E0502030303020204" pitchFamily="34" charset="0"/>
              </a:rPr>
              <a:t>DTD </a:t>
            </a:r>
            <a:r>
              <a:rPr lang="en-US" sz="1200" dirty="0">
                <a:latin typeface="Candara" panose="020E0502030303020204" pitchFamily="34" charset="0"/>
              </a:rPr>
              <a:t>Black and White Lava Sea Salt with hints of Lime, Lemon, Grapefruit, Orange Zest and Silver Flakes </a:t>
            </a:r>
          </a:p>
          <a:p>
            <a:r>
              <a:rPr lang="en-US" sz="1200" dirty="0" smtClean="0">
                <a:latin typeface="Candara" panose="020E0502030303020204" pitchFamily="34" charset="0"/>
              </a:rPr>
              <a:t>DTD </a:t>
            </a:r>
            <a:r>
              <a:rPr lang="en-US" sz="1200" dirty="0">
                <a:latin typeface="Candara" panose="020E0502030303020204" pitchFamily="34" charset="0"/>
              </a:rPr>
              <a:t>Sour Apple, Pear, Cherry, Apricot, Lemongrass accented with White </a:t>
            </a:r>
            <a:r>
              <a:rPr lang="en-US" sz="1200" dirty="0" smtClean="0">
                <a:latin typeface="Candara" panose="020E0502030303020204" pitchFamily="34" charset="0"/>
              </a:rPr>
              <a:t>Sugar and </a:t>
            </a:r>
            <a:r>
              <a:rPr lang="en-US" sz="1200" dirty="0">
                <a:latin typeface="Candara" panose="020E0502030303020204" pitchFamily="34" charset="0"/>
              </a:rPr>
              <a:t>Edible Gold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5766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 descr="https://docs.google.com/?attid=0.1&amp;pid=gmail&amp;thid=139c353be239fbaa&amp;url=https%3A%2F%2Fmail.google.com%2Fmail%2Fu%2F0%2F%3Fui%3D2%26ik%3D721258b8da%26view%3Datt%26th%3D139c353be239fbaa%26attid%3D0.1%26disp%3Dsafe%26zw&amp;docid=331b79af32fd8dadfe41ab46f88efaa8%7C43f154847dbf41d45b2049c356c99464&amp;a=bi&amp;pagenumber=1&amp;w=89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" name="AutoShape 5" descr="https://docs.google.com/?attid=0.1&amp;pid=gmail&amp;thid=139c353be239fbaa&amp;url=https%3A%2F%2Fmail.google.com%2Fmail%2Fu%2F0%2F%3Fui%3D2%26ik%3D721258b8da%26view%3Datt%26th%3D139c353be239fbaa%26attid%3D0.1%26disp%3Dsafe%26zw&amp;docid=331b79af32fd8dadfe41ab46f88efaa8%7C43f154847dbf41d45b2049c356c99464&amp;a=bi&amp;pagenumber=2&amp;w=896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1524000" y="0"/>
            <a:ext cx="6477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	        </a:t>
            </a:r>
            <a:r>
              <a:rPr lang="en-US" sz="2800" b="1" dirty="0" smtClean="0">
                <a:solidFill>
                  <a:srgbClr val="669900"/>
                </a:solidFill>
                <a:latin typeface="Candara" panose="020E0502030303020204" pitchFamily="34" charset="0"/>
              </a:rPr>
              <a:t>Sample </a:t>
            </a:r>
            <a:r>
              <a:rPr lang="en-US" sz="2800" b="1" dirty="0">
                <a:solidFill>
                  <a:srgbClr val="669900"/>
                </a:solidFill>
                <a:latin typeface="Candara" panose="020E0502030303020204" pitchFamily="34" charset="0"/>
              </a:rPr>
              <a:t>Collection</a:t>
            </a:r>
          </a:p>
          <a:p>
            <a:pPr eaLnBrk="1" hangingPunct="1"/>
            <a:r>
              <a:rPr lang="en-US" sz="2400" dirty="0">
                <a:solidFill>
                  <a:srgbClr val="669900"/>
                </a:solidFill>
                <a:latin typeface="Candara" panose="020E0502030303020204" pitchFamily="34" charset="0"/>
              </a:rPr>
              <a:t>                 </a:t>
            </a:r>
            <a:r>
              <a:rPr lang="en-US" sz="2400" dirty="0" smtClean="0">
                <a:solidFill>
                  <a:srgbClr val="669900"/>
                </a:solidFill>
                <a:latin typeface="Candara" panose="020E0502030303020204" pitchFamily="34" charset="0"/>
              </a:rPr>
              <a:t>       </a:t>
            </a:r>
            <a:r>
              <a:rPr lang="en-US" sz="2400" dirty="0" smtClean="0">
                <a:latin typeface="Candara" panose="020E0502030303020204" pitchFamily="34" charset="0"/>
              </a:rPr>
              <a:t>DTD </a:t>
            </a:r>
            <a:r>
              <a:rPr lang="en-US" sz="2400" dirty="0">
                <a:latin typeface="Candara" panose="020E0502030303020204" pitchFamily="34" charset="0"/>
              </a:rPr>
              <a:t>Newest </a:t>
            </a:r>
            <a:r>
              <a:rPr lang="en-US" sz="2400" dirty="0" smtClean="0">
                <a:latin typeface="Candara" panose="020E0502030303020204" pitchFamily="34" charset="0"/>
              </a:rPr>
              <a:t>Blends</a:t>
            </a:r>
            <a:endParaRPr lang="en-US" sz="2400" dirty="0">
              <a:latin typeface="Candara" panose="020E0502030303020204" pitchFamily="34" charset="0"/>
            </a:endParaRPr>
          </a:p>
        </p:txBody>
      </p:sp>
      <p:graphicFrame>
        <p:nvGraphicFramePr>
          <p:cNvPr id="8255" name="Group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380909"/>
              </p:ext>
            </p:extLst>
          </p:nvPr>
        </p:nvGraphicFramePr>
        <p:xfrm>
          <a:off x="381000" y="2971800"/>
          <a:ext cx="1447800" cy="243840"/>
        </p:xfrm>
        <a:graphic>
          <a:graphicData uri="http://schemas.openxmlformats.org/drawingml/2006/table">
            <a:tbl>
              <a:tblPr/>
              <a:tblGrid>
                <a:gridCol w="1447800"/>
              </a:tblGrid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Blueberry Wasabi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267" name="Group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522740"/>
              </p:ext>
            </p:extLst>
          </p:nvPr>
        </p:nvGraphicFramePr>
        <p:xfrm>
          <a:off x="3243670" y="2991140"/>
          <a:ext cx="1676400" cy="609600"/>
        </p:xfrm>
        <a:graphic>
          <a:graphicData uri="http://schemas.openxmlformats.org/drawingml/2006/table">
            <a:tbl>
              <a:tblPr/>
              <a:tblGrid>
                <a:gridCol w="16764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anose="020E0502030303020204" pitchFamily="34" charset="0"/>
                          <a:cs typeface="Arial" charset="0"/>
                        </a:rPr>
                        <a:t>                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anose="020E0502030303020204" pitchFamily="34" charset="0"/>
                          <a:cs typeface="Arial" charset="0"/>
                        </a:rPr>
                        <a:t>Flower Hibiscus</a:t>
                      </a: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26" name="Group 1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073598"/>
              </p:ext>
            </p:extLst>
          </p:nvPr>
        </p:nvGraphicFramePr>
        <p:xfrm>
          <a:off x="3112856" y="5488632"/>
          <a:ext cx="2184400" cy="243840"/>
        </p:xfrm>
        <a:graphic>
          <a:graphicData uri="http://schemas.openxmlformats.org/drawingml/2006/table">
            <a:tbl>
              <a:tblPr/>
              <a:tblGrid>
                <a:gridCol w="21844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Tomato Basil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50" name="Group 1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324828"/>
              </p:ext>
            </p:extLst>
          </p:nvPr>
        </p:nvGraphicFramePr>
        <p:xfrm>
          <a:off x="152400" y="4876800"/>
          <a:ext cx="2209800" cy="228600"/>
        </p:xfrm>
        <a:graphic>
          <a:graphicData uri="http://schemas.openxmlformats.org/drawingml/2006/table">
            <a:tbl>
              <a:tblPr/>
              <a:tblGrid>
                <a:gridCol w="22098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ndara" pitchFamily="34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61" name="Group 1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644454"/>
              </p:ext>
            </p:extLst>
          </p:nvPr>
        </p:nvGraphicFramePr>
        <p:xfrm>
          <a:off x="2286000" y="4876800"/>
          <a:ext cx="2971800" cy="228600"/>
        </p:xfrm>
        <a:graphic>
          <a:graphicData uri="http://schemas.openxmlformats.org/drawingml/2006/table">
            <a:tbl>
              <a:tblPr/>
              <a:tblGrid>
                <a:gridCol w="29718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ndara" pitchFamily="34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85" name="Group 1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765971"/>
              </p:ext>
            </p:extLst>
          </p:nvPr>
        </p:nvGraphicFramePr>
        <p:xfrm>
          <a:off x="0" y="5867400"/>
          <a:ext cx="2286000" cy="228600"/>
        </p:xfrm>
        <a:graphic>
          <a:graphicData uri="http://schemas.openxmlformats.org/drawingml/2006/table">
            <a:tbl>
              <a:tblPr/>
              <a:tblGrid>
                <a:gridCol w="22860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ndara" pitchFamily="34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52600" y="6211888"/>
            <a:ext cx="4800600" cy="6001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00" b="1" dirty="0">
                <a:solidFill>
                  <a:schemeClr val="accent1"/>
                </a:solidFill>
                <a:latin typeface="Candara" pitchFamily="34" charset="0"/>
              </a:rPr>
              <a:t>No Limitations!</a:t>
            </a:r>
          </a:p>
          <a:p>
            <a:pPr algn="ctr">
              <a:defRPr/>
            </a:pPr>
            <a:r>
              <a:rPr lang="en-US" sz="1100" b="1" dirty="0">
                <a:solidFill>
                  <a:schemeClr val="accent1"/>
                </a:solidFill>
                <a:latin typeface="Candara" pitchFamily="34" charset="0"/>
              </a:rPr>
              <a:t>Flavor profiles to meet any </a:t>
            </a:r>
            <a:r>
              <a:rPr lang="en-US" sz="1100" b="1" dirty="0" smtClean="0">
                <a:solidFill>
                  <a:schemeClr val="accent1"/>
                </a:solidFill>
                <a:latin typeface="Candara" pitchFamily="34" charset="0"/>
              </a:rPr>
              <a:t>beverage </a:t>
            </a:r>
            <a:r>
              <a:rPr lang="en-US" sz="1100" b="1" dirty="0">
                <a:solidFill>
                  <a:schemeClr val="accent1"/>
                </a:solidFill>
                <a:latin typeface="Candara" pitchFamily="34" charset="0"/>
              </a:rPr>
              <a:t>creation. </a:t>
            </a:r>
          </a:p>
          <a:p>
            <a:pPr algn="ctr">
              <a:defRPr/>
            </a:pPr>
            <a:r>
              <a:rPr lang="en-US" sz="1100" b="1" dirty="0">
                <a:solidFill>
                  <a:schemeClr val="accent1"/>
                </a:solidFill>
                <a:latin typeface="Candara" pitchFamily="34" charset="0"/>
              </a:rPr>
              <a:t>Customized profiles available.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89057" y="2991140"/>
            <a:ext cx="10743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Candara" panose="020E0502030303020204" pitchFamily="34" charset="0"/>
              </a:rPr>
              <a:t>Mango Pineapple </a:t>
            </a:r>
            <a:endParaRPr lang="en-US" sz="900" b="1" dirty="0">
              <a:latin typeface="Candara" panose="020E0502030303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822" y="5418991"/>
            <a:ext cx="10967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Candara" panose="020E0502030303020204" pitchFamily="34" charset="0"/>
              </a:rPr>
              <a:t>Strawberry Basil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09993" y="5488632"/>
            <a:ext cx="9236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Candara" panose="020E0502030303020204" pitchFamily="34" charset="0"/>
              </a:rPr>
              <a:t>C</a:t>
            </a:r>
            <a:r>
              <a:rPr lang="en-US" sz="1000" b="1" dirty="0" smtClean="0">
                <a:latin typeface="Candara" panose="020E0502030303020204" pitchFamily="34" charset="0"/>
              </a:rPr>
              <a:t>oconut Basil</a:t>
            </a:r>
            <a:endParaRPr lang="en-US" sz="1000" b="1" dirty="0">
              <a:latin typeface="Candara" panose="020E0502030303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8" b="93004" l="4680" r="899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9417"/>
            <a:ext cx="2495319" cy="19258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548" y="1175225"/>
            <a:ext cx="2659545" cy="20087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2" b="89975" l="995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528" y="3303799"/>
            <a:ext cx="2723506" cy="211519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42" b="89975" l="9955" r="1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484" y="1218714"/>
            <a:ext cx="2337361" cy="18152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949" y="3150302"/>
            <a:ext cx="3087599" cy="2422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4" b="96072" l="5997" r="97569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7938">
            <a:off x="6370383" y="3485993"/>
            <a:ext cx="2077602" cy="205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125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 descr="https://docs.google.com/?attid=0.1&amp;pid=gmail&amp;thid=139c353be239fbaa&amp;url=https%3A%2F%2Fmail.google.com%2Fmail%2Fu%2F0%2F%3Fui%3D2%26ik%3D721258b8da%26view%3Datt%26th%3D139c353be239fbaa%26attid%3D0.1%26disp%3Dsafe%26zw&amp;docid=331b79af32fd8dadfe41ab46f88efaa8%7C43f154847dbf41d45b2049c356c99464&amp;a=bi&amp;pagenumber=1&amp;w=89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" name="AutoShape 5" descr="https://docs.google.com/?attid=0.1&amp;pid=gmail&amp;thid=139c353be239fbaa&amp;url=https%3A%2F%2Fmail.google.com%2Fmail%2Fu%2F0%2F%3Fui%3D2%26ik%3D721258b8da%26view%3Datt%26th%3D139c353be239fbaa%26attid%3D0.1%26disp%3Dsafe%26zw&amp;docid=331b79af32fd8dadfe41ab46f88efaa8%7C43f154847dbf41d45b2049c356c99464&amp;a=bi&amp;pagenumber=2&amp;w=896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914400" y="35082"/>
            <a:ext cx="694899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	                </a:t>
            </a:r>
            <a:r>
              <a:rPr lang="en-US" sz="2800" b="1" dirty="0" smtClean="0">
                <a:solidFill>
                  <a:srgbClr val="669900"/>
                </a:solidFill>
                <a:latin typeface="Candara" panose="020E0502030303020204" pitchFamily="34" charset="0"/>
              </a:rPr>
              <a:t>Sample </a:t>
            </a:r>
            <a:r>
              <a:rPr lang="en-US" sz="2800" b="1" dirty="0">
                <a:solidFill>
                  <a:srgbClr val="669900"/>
                </a:solidFill>
                <a:latin typeface="Candara" panose="020E0502030303020204" pitchFamily="34" charset="0"/>
              </a:rPr>
              <a:t>Collection</a:t>
            </a:r>
          </a:p>
          <a:p>
            <a:pPr eaLnBrk="1" hangingPunct="1"/>
            <a:r>
              <a:rPr lang="en-US" sz="2400" dirty="0" smtClean="0">
                <a:latin typeface="Candara" panose="020E0502030303020204" pitchFamily="34" charset="0"/>
              </a:rPr>
              <a:t>            </a:t>
            </a:r>
            <a:r>
              <a:rPr lang="en-US" dirty="0" smtClean="0">
                <a:latin typeface="Candara" panose="020E0502030303020204" pitchFamily="34" charset="0"/>
              </a:rPr>
              <a:t>DTD Newest Tea Infusions – Customized Collection</a:t>
            </a:r>
          </a:p>
          <a:p>
            <a:pPr eaLnBrk="1" hangingPunct="1"/>
            <a:r>
              <a:rPr lang="en-US" dirty="0" smtClean="0">
                <a:latin typeface="Candara" panose="020E0502030303020204" pitchFamily="34" charset="0"/>
              </a:rPr>
              <a:t>     </a:t>
            </a:r>
            <a:r>
              <a:rPr lang="en-US" sz="1400" dirty="0" smtClean="0">
                <a:latin typeface="Candara" panose="020E0502030303020204" pitchFamily="34" charset="0"/>
              </a:rPr>
              <a:t>Create a delish beverage offering with tea infusion adding simple syrup or agave! </a:t>
            </a:r>
            <a:endParaRPr lang="en-US" sz="1400" dirty="0">
              <a:latin typeface="Candara" panose="020E0502030303020204" pitchFamily="34" charset="0"/>
            </a:endParaRPr>
          </a:p>
        </p:txBody>
      </p:sp>
      <p:graphicFrame>
        <p:nvGraphicFramePr>
          <p:cNvPr id="8255" name="Group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6498093"/>
              </p:ext>
            </p:extLst>
          </p:nvPr>
        </p:nvGraphicFramePr>
        <p:xfrm>
          <a:off x="380999" y="2971800"/>
          <a:ext cx="2412576" cy="396240"/>
        </p:xfrm>
        <a:graphic>
          <a:graphicData uri="http://schemas.openxmlformats.org/drawingml/2006/table">
            <a:tbl>
              <a:tblPr/>
              <a:tblGrid>
                <a:gridCol w="2412576"/>
              </a:tblGrid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ndara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ndara" pitchFamily="34" charset="0"/>
                          <a:cs typeface="Arial" charset="0"/>
                        </a:rPr>
                        <a:t>       Black Blueberry Mint Peppercorn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26" name="Group 1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050441"/>
              </p:ext>
            </p:extLst>
          </p:nvPr>
        </p:nvGraphicFramePr>
        <p:xfrm>
          <a:off x="3112856" y="5488632"/>
          <a:ext cx="2184400" cy="243840"/>
        </p:xfrm>
        <a:graphic>
          <a:graphicData uri="http://schemas.openxmlformats.org/drawingml/2006/table">
            <a:tbl>
              <a:tblPr/>
              <a:tblGrid>
                <a:gridCol w="21844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ndara" pitchFamily="34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50" name="Group 1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324828"/>
              </p:ext>
            </p:extLst>
          </p:nvPr>
        </p:nvGraphicFramePr>
        <p:xfrm>
          <a:off x="152400" y="4876800"/>
          <a:ext cx="2209800" cy="228600"/>
        </p:xfrm>
        <a:graphic>
          <a:graphicData uri="http://schemas.openxmlformats.org/drawingml/2006/table">
            <a:tbl>
              <a:tblPr/>
              <a:tblGrid>
                <a:gridCol w="22098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ndara" pitchFamily="34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61" name="Group 1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644454"/>
              </p:ext>
            </p:extLst>
          </p:nvPr>
        </p:nvGraphicFramePr>
        <p:xfrm>
          <a:off x="2286000" y="4876800"/>
          <a:ext cx="2971800" cy="228600"/>
        </p:xfrm>
        <a:graphic>
          <a:graphicData uri="http://schemas.openxmlformats.org/drawingml/2006/table">
            <a:tbl>
              <a:tblPr/>
              <a:tblGrid>
                <a:gridCol w="29718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ndara" pitchFamily="34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85" name="Group 1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416007"/>
              </p:ext>
            </p:extLst>
          </p:nvPr>
        </p:nvGraphicFramePr>
        <p:xfrm>
          <a:off x="0" y="5943600"/>
          <a:ext cx="2286000" cy="228600"/>
        </p:xfrm>
        <a:graphic>
          <a:graphicData uri="http://schemas.openxmlformats.org/drawingml/2006/table">
            <a:tbl>
              <a:tblPr/>
              <a:tblGrid>
                <a:gridCol w="2286000"/>
              </a:tblGrid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ndara" pitchFamily="34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52600" y="6211888"/>
            <a:ext cx="4800600" cy="6001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00" b="1" dirty="0">
                <a:solidFill>
                  <a:schemeClr val="accent1"/>
                </a:solidFill>
                <a:latin typeface="Candara" pitchFamily="34" charset="0"/>
              </a:rPr>
              <a:t>No Limitations!</a:t>
            </a:r>
          </a:p>
          <a:p>
            <a:pPr algn="ctr">
              <a:defRPr/>
            </a:pPr>
            <a:r>
              <a:rPr lang="en-US" sz="1100" b="1" dirty="0">
                <a:solidFill>
                  <a:schemeClr val="accent1"/>
                </a:solidFill>
                <a:latin typeface="Candara" pitchFamily="34" charset="0"/>
              </a:rPr>
              <a:t>Flavor profiles to meet any </a:t>
            </a:r>
            <a:r>
              <a:rPr lang="en-US" sz="1100" b="1" dirty="0" smtClean="0">
                <a:solidFill>
                  <a:schemeClr val="accent1"/>
                </a:solidFill>
                <a:latin typeface="Candara" pitchFamily="34" charset="0"/>
              </a:rPr>
              <a:t>beverage </a:t>
            </a:r>
            <a:r>
              <a:rPr lang="en-US" sz="1100" b="1" dirty="0">
                <a:solidFill>
                  <a:schemeClr val="accent1"/>
                </a:solidFill>
                <a:latin typeface="Candara" pitchFamily="34" charset="0"/>
              </a:rPr>
              <a:t>creation. </a:t>
            </a:r>
          </a:p>
          <a:p>
            <a:pPr algn="ctr">
              <a:defRPr/>
            </a:pPr>
            <a:r>
              <a:rPr lang="en-US" sz="1100" b="1" dirty="0">
                <a:solidFill>
                  <a:schemeClr val="accent1"/>
                </a:solidFill>
                <a:latin typeface="Candara" pitchFamily="34" charset="0"/>
              </a:rPr>
              <a:t>Customized profiles available.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24600" y="2990789"/>
            <a:ext cx="23920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Candara" panose="020E0502030303020204" pitchFamily="34" charset="0"/>
              </a:rPr>
              <a:t>Green Citrus  Coconut Mango Pineapple </a:t>
            </a:r>
            <a:endParaRPr lang="en-US" sz="1000" b="1" dirty="0">
              <a:latin typeface="Candara" panose="020E0502030303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09993" y="5488632"/>
            <a:ext cx="184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00" b="1" dirty="0">
              <a:latin typeface="Candara" panose="020E0502030303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1350482"/>
            <a:ext cx="2663825" cy="17277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508" y="1414472"/>
            <a:ext cx="3385692" cy="15357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870" y="2122138"/>
            <a:ext cx="2963504" cy="21178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96" y="3442232"/>
            <a:ext cx="3879914" cy="245469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38200" y="5734854"/>
            <a:ext cx="2514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Candara" panose="020E0502030303020204" pitchFamily="34" charset="0"/>
              </a:rPr>
              <a:t>Oolong Raspberry Lemon and Lime Zest</a:t>
            </a:r>
            <a:endParaRPr lang="en-US" sz="1000" b="1" dirty="0">
              <a:latin typeface="Candara" panose="020E0502030303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691534"/>
            <a:ext cx="3266041" cy="211481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826802" y="5734853"/>
            <a:ext cx="26313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Candara" panose="020E0502030303020204" pitchFamily="34" charset="0"/>
              </a:rPr>
              <a:t>                White Blood </a:t>
            </a:r>
            <a:r>
              <a:rPr lang="en-US" sz="1000" b="1" dirty="0">
                <a:latin typeface="Candara" panose="020E0502030303020204" pitchFamily="34" charset="0"/>
              </a:rPr>
              <a:t>O</a:t>
            </a:r>
            <a:r>
              <a:rPr lang="en-US" sz="1000" b="1" dirty="0" smtClean="0">
                <a:latin typeface="Candara" panose="020E0502030303020204" pitchFamily="34" charset="0"/>
              </a:rPr>
              <a:t>range Ginger</a:t>
            </a:r>
            <a:endParaRPr lang="en-US" sz="1000" b="1" dirty="0">
              <a:latin typeface="Candara" panose="020E0502030303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93599" y="4324547"/>
            <a:ext cx="20377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andara" panose="020E0502030303020204" pitchFamily="34" charset="0"/>
              </a:rPr>
              <a:t> </a:t>
            </a:r>
            <a:r>
              <a:rPr lang="en-US" sz="1000" b="1" dirty="0">
                <a:latin typeface="Candara" panose="020E0502030303020204" pitchFamily="34" charset="0"/>
              </a:rPr>
              <a:t>Vanilla  Lavender Flower Hibiscus</a:t>
            </a:r>
          </a:p>
        </p:txBody>
      </p:sp>
    </p:spTree>
    <p:extLst>
      <p:ext uri="{BB962C8B-B14F-4D97-AF65-F5344CB8AC3E}">
        <p14:creationId xmlns:p14="http://schemas.microsoft.com/office/powerpoint/2010/main" val="14652881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7001" y="2971800"/>
            <a:ext cx="64481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dirty="0" smtClean="0">
              <a:solidFill>
                <a:schemeClr val="accent3"/>
              </a:solidFill>
              <a:latin typeface="Century Gothic"/>
            </a:endParaRPr>
          </a:p>
          <a:p>
            <a:pPr algn="just"/>
            <a:r>
              <a:rPr lang="en-US" sz="1600" dirty="0" smtClean="0">
                <a:solidFill>
                  <a:srgbClr val="1C1C1C"/>
                </a:solidFill>
                <a:latin typeface="Candara" panose="020E0502030303020204" pitchFamily="34" charset="0"/>
              </a:rPr>
              <a:t> </a:t>
            </a:r>
          </a:p>
          <a:p>
            <a:pPr algn="just"/>
            <a:endParaRPr lang="en-US" sz="1600" dirty="0" smtClean="0">
              <a:latin typeface="Candara" panose="020E0502030303020204" pitchFamily="34" charset="0"/>
            </a:endParaRPr>
          </a:p>
          <a:p>
            <a:pPr algn="just"/>
            <a:endParaRPr lang="en-US" sz="1600" dirty="0" smtClean="0">
              <a:latin typeface="Candara" panose="020E0502030303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5707490"/>
            <a:ext cx="1813867" cy="11505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0" y="1028343"/>
            <a:ext cx="4343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100" dirty="0" smtClean="0">
              <a:latin typeface="Candara" panose="020E0502030303020204" pitchFamily="34" charset="0"/>
            </a:endParaRPr>
          </a:p>
          <a:p>
            <a:endParaRPr lang="en-US" sz="1100" dirty="0">
              <a:latin typeface="Candara" panose="020E0502030303020204" pitchFamily="34" charset="0"/>
            </a:endParaRPr>
          </a:p>
          <a:p>
            <a:endParaRPr lang="en-US" sz="1100" dirty="0" smtClean="0">
              <a:latin typeface="Candara" panose="020E0502030303020204" pitchFamily="34" charset="0"/>
            </a:endParaRPr>
          </a:p>
          <a:p>
            <a:endParaRPr lang="en-US" sz="1100" dirty="0" smtClean="0">
              <a:latin typeface="Candara" panose="020E0502030303020204" pitchFamily="34" charset="0"/>
            </a:endParaRPr>
          </a:p>
          <a:p>
            <a:r>
              <a:rPr lang="en-US" sz="1400" dirty="0" smtClean="0">
                <a:latin typeface="Candara" panose="020E0502030303020204" pitchFamily="34" charset="0"/>
              </a:rPr>
              <a:t>DTD </a:t>
            </a:r>
            <a:r>
              <a:rPr lang="en-US" sz="1400" dirty="0">
                <a:latin typeface="Candara" panose="020E0502030303020204" pitchFamily="34" charset="0"/>
              </a:rPr>
              <a:t>Beaded Honey Clusters</a:t>
            </a:r>
          </a:p>
          <a:p>
            <a:r>
              <a:rPr lang="en-US" sz="1400" dirty="0">
                <a:latin typeface="Candara" panose="020E0502030303020204" pitchFamily="34" charset="0"/>
              </a:rPr>
              <a:t>DTD Lemon Ginger Beaded Cluster</a:t>
            </a:r>
          </a:p>
          <a:p>
            <a:r>
              <a:rPr lang="en-US" sz="1400" dirty="0">
                <a:latin typeface="Candara" panose="020E0502030303020204" pitchFamily="34" charset="0"/>
              </a:rPr>
              <a:t>DTD Strawberry Basil Icicle Stirrer </a:t>
            </a:r>
          </a:p>
          <a:p>
            <a:r>
              <a:rPr lang="en-US" sz="1400" dirty="0">
                <a:latin typeface="Candara" panose="020E0502030303020204" pitchFamily="34" charset="0"/>
              </a:rPr>
              <a:t>DTD Lemon Zest Icicle Stirrer</a:t>
            </a:r>
          </a:p>
          <a:p>
            <a:r>
              <a:rPr lang="en-US" sz="1400" dirty="0">
                <a:latin typeface="Candara" panose="020E0502030303020204" pitchFamily="34" charset="0"/>
              </a:rPr>
              <a:t>DTD Lime Zest icicle Stirrer </a:t>
            </a:r>
          </a:p>
          <a:p>
            <a:r>
              <a:rPr lang="en-US" sz="1400" dirty="0">
                <a:latin typeface="Candara" panose="020E0502030303020204" pitchFamily="34" charset="0"/>
              </a:rPr>
              <a:t>DTD Orange Zest Icicle Stirrer </a:t>
            </a:r>
          </a:p>
          <a:p>
            <a:r>
              <a:rPr lang="en-US" sz="1400" dirty="0">
                <a:latin typeface="Candara" panose="020E0502030303020204" pitchFamily="34" charset="0"/>
              </a:rPr>
              <a:t>DTD Olive Sea Salt icicle Stirrer </a:t>
            </a:r>
          </a:p>
          <a:p>
            <a:r>
              <a:rPr lang="en-US" sz="1400" dirty="0">
                <a:latin typeface="Candara" panose="020E0502030303020204" pitchFamily="34" charset="0"/>
              </a:rPr>
              <a:t>DTD Cucumber Mint Icicle </a:t>
            </a:r>
          </a:p>
          <a:p>
            <a:r>
              <a:rPr lang="en-US" sz="1400" dirty="0">
                <a:latin typeface="Candara" panose="020E0502030303020204" pitchFamily="34" charset="0"/>
              </a:rPr>
              <a:t>DTD Key Lime icicle Stirrer </a:t>
            </a:r>
          </a:p>
          <a:p>
            <a:r>
              <a:rPr lang="en-US" sz="1400" dirty="0">
                <a:latin typeface="Candara" panose="020E0502030303020204" pitchFamily="34" charset="0"/>
              </a:rPr>
              <a:t>DTD Pineapple Coconut Icicle Stirrer </a:t>
            </a:r>
          </a:p>
          <a:p>
            <a:r>
              <a:rPr lang="en-US" sz="1400" dirty="0">
                <a:latin typeface="Candara" panose="020E0502030303020204" pitchFamily="34" charset="0"/>
              </a:rPr>
              <a:t>DTD Cinnamon Orange Sugar Spice </a:t>
            </a:r>
          </a:p>
          <a:p>
            <a:r>
              <a:rPr lang="en-US" sz="1400" dirty="0">
                <a:latin typeface="Candara" panose="020E0502030303020204" pitchFamily="34" charset="0"/>
              </a:rPr>
              <a:t>DTD Candied Star Fruit with hints of edible Gold</a:t>
            </a:r>
          </a:p>
          <a:p>
            <a:r>
              <a:rPr lang="en-US" sz="1400" dirty="0">
                <a:latin typeface="Candara" panose="020E0502030303020204" pitchFamily="34" charset="0"/>
              </a:rPr>
              <a:t>DTD Candied Lemon accented with Coconut Basil with hints of Sea Salt</a:t>
            </a:r>
          </a:p>
        </p:txBody>
      </p:sp>
      <p:sp>
        <p:nvSpPr>
          <p:cNvPr id="5" name="Rectangle 4"/>
          <p:cNvSpPr/>
          <p:nvPr/>
        </p:nvSpPr>
        <p:spPr>
          <a:xfrm>
            <a:off x="5105399" y="1066800"/>
            <a:ext cx="310926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100" dirty="0" smtClean="0">
              <a:latin typeface="Candara" panose="020E0502030303020204" pitchFamily="34" charset="0"/>
            </a:endParaRPr>
          </a:p>
          <a:p>
            <a:endParaRPr lang="en-US" sz="1100" dirty="0">
              <a:latin typeface="Candara" panose="020E0502030303020204" pitchFamily="34" charset="0"/>
            </a:endParaRPr>
          </a:p>
          <a:p>
            <a:endParaRPr lang="en-US" sz="1100" dirty="0" smtClean="0">
              <a:latin typeface="Candara" panose="020E0502030303020204" pitchFamily="34" charset="0"/>
            </a:endParaRPr>
          </a:p>
          <a:p>
            <a:r>
              <a:rPr lang="en-US" sz="1400" dirty="0" smtClean="0">
                <a:latin typeface="Candara" panose="020E0502030303020204" pitchFamily="34" charset="0"/>
              </a:rPr>
              <a:t>DTD </a:t>
            </a:r>
            <a:r>
              <a:rPr lang="en-US" sz="1400" dirty="0">
                <a:latin typeface="Candara" panose="020E0502030303020204" pitchFamily="34" charset="0"/>
              </a:rPr>
              <a:t>Asian Pear infused with Green Tea accented with Lemon Zest Dusting</a:t>
            </a:r>
          </a:p>
          <a:p>
            <a:r>
              <a:rPr lang="en-US" sz="1400" dirty="0">
                <a:latin typeface="Candara" panose="020E0502030303020204" pitchFamily="34" charset="0"/>
              </a:rPr>
              <a:t>DTD Chocolate Basil Coconut Stirrer</a:t>
            </a:r>
          </a:p>
          <a:p>
            <a:r>
              <a:rPr lang="en-US" sz="1400" dirty="0" smtClean="0">
                <a:latin typeface="Candara" panose="020E0502030303020204" pitchFamily="34" charset="0"/>
              </a:rPr>
              <a:t>DTD </a:t>
            </a:r>
            <a:r>
              <a:rPr lang="en-US" sz="1400" dirty="0">
                <a:latin typeface="Candara" panose="020E0502030303020204" pitchFamily="34" charset="0"/>
              </a:rPr>
              <a:t>Candied Blood Orange dusted in Blood Orange Zest, Ginger with hints of White Sugar</a:t>
            </a:r>
          </a:p>
          <a:p>
            <a:r>
              <a:rPr lang="en-US" sz="1400" dirty="0">
                <a:latin typeface="Candara" panose="020E0502030303020204" pitchFamily="34" charset="0"/>
              </a:rPr>
              <a:t>DTD Candied Pineapple accented with Lychee, Coconut, Lime Zest Wheel</a:t>
            </a:r>
          </a:p>
          <a:p>
            <a:r>
              <a:rPr lang="en-US" sz="1400" dirty="0">
                <a:latin typeface="Candara" panose="020E0502030303020204" pitchFamily="34" charset="0"/>
              </a:rPr>
              <a:t>DTD Candied Date Apricot Bite </a:t>
            </a:r>
          </a:p>
          <a:p>
            <a:r>
              <a:rPr lang="en-US" sz="1400" dirty="0">
                <a:latin typeface="Candara" panose="020E0502030303020204" pitchFamily="34" charset="0"/>
              </a:rPr>
              <a:t>DTD Golden Fig Apricot </a:t>
            </a:r>
          </a:p>
          <a:p>
            <a:r>
              <a:rPr lang="en-US" sz="1400" dirty="0">
                <a:latin typeface="Candara" panose="020E0502030303020204" pitchFamily="34" charset="0"/>
              </a:rPr>
              <a:t>DTD Jalapeño Pepper Chip </a:t>
            </a:r>
          </a:p>
          <a:p>
            <a:r>
              <a:rPr lang="en-US" sz="1400" dirty="0">
                <a:latin typeface="Candara" panose="020E0502030303020204" pitchFamily="34" charset="0"/>
              </a:rPr>
              <a:t>DTD Candied Banana, Fig, Coconut St</a:t>
            </a:r>
          </a:p>
          <a:p>
            <a:r>
              <a:rPr lang="en-US" sz="1400" dirty="0">
                <a:latin typeface="Candara" panose="020E0502030303020204" pitchFamily="34" charset="0"/>
              </a:rPr>
              <a:t>DTD Flower Apple Bud | Any Flavor profile </a:t>
            </a:r>
          </a:p>
          <a:p>
            <a:r>
              <a:rPr lang="en-US" sz="1400" dirty="0">
                <a:latin typeface="Candara" panose="020E0502030303020204" pitchFamily="34" charset="0"/>
              </a:rPr>
              <a:t>DTD Pretzel Stick accented with Peanut Butter Mouse, Bacon and Chocolate</a:t>
            </a:r>
          </a:p>
          <a:p>
            <a:endParaRPr lang="en-US" sz="1200" dirty="0"/>
          </a:p>
          <a:p>
            <a:r>
              <a:rPr lang="en-US" sz="1200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0200" y="838200"/>
            <a:ext cx="597693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       </a:t>
            </a:r>
            <a:r>
              <a:rPr lang="en-US" sz="2800" b="1" dirty="0" smtClean="0">
                <a:solidFill>
                  <a:srgbClr val="669900"/>
                </a:solidFill>
                <a:latin typeface="Candara" panose="020E0502030303020204" pitchFamily="34" charset="0"/>
              </a:rPr>
              <a:t>DTD </a:t>
            </a:r>
            <a:r>
              <a:rPr lang="en-US" sz="2800" b="1" dirty="0">
                <a:solidFill>
                  <a:srgbClr val="669900"/>
                </a:solidFill>
                <a:latin typeface="Candara" panose="020E0502030303020204" pitchFamily="34" charset="0"/>
              </a:rPr>
              <a:t>NEW GARNISHES</a:t>
            </a:r>
            <a:r>
              <a:rPr lang="en-US" b="1" dirty="0">
                <a:latin typeface="Candara" panose="020E0502030303020204" pitchFamily="34" charset="0"/>
              </a:rPr>
              <a:t/>
            </a:r>
            <a:br>
              <a:rPr lang="en-US" b="1" dirty="0">
                <a:latin typeface="Candara" panose="020E0502030303020204" pitchFamily="34" charset="0"/>
              </a:rPr>
            </a:br>
            <a:r>
              <a:rPr lang="en-US" dirty="0">
                <a:latin typeface="Candara" panose="020E0502030303020204" pitchFamily="34" charset="0"/>
              </a:rPr>
              <a:t>Imagine always getting to create the perfect accessory…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1" r="19063" b="7474"/>
          <a:stretch/>
        </p:blipFill>
        <p:spPr>
          <a:xfrm>
            <a:off x="3784918" y="1833771"/>
            <a:ext cx="1144489" cy="217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490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228600"/>
            <a:ext cx="72742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69900"/>
                </a:solidFill>
                <a:latin typeface="Candara" panose="020E0502030303020204" pitchFamily="34" charset="0"/>
              </a:rPr>
              <a:t>		        </a:t>
            </a:r>
            <a:r>
              <a:rPr lang="en-US" sz="2800" b="1" dirty="0" smtClean="0">
                <a:solidFill>
                  <a:srgbClr val="669900"/>
                </a:solidFill>
                <a:latin typeface="Candara" panose="020E0502030303020204" pitchFamily="34" charset="0"/>
              </a:rPr>
              <a:t>Sample Collection </a:t>
            </a:r>
          </a:p>
          <a:p>
            <a:r>
              <a:rPr lang="en-US" sz="2400" b="1" dirty="0" smtClean="0">
                <a:solidFill>
                  <a:srgbClr val="669900"/>
                </a:solidFill>
                <a:latin typeface="Candara" panose="020E0502030303020204" pitchFamily="34" charset="0"/>
              </a:rPr>
              <a:t>                        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Too Many Flavor Profiles to List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sz="2400" dirty="0" smtClean="0">
                <a:latin typeface="Candara" panose="020E0502030303020204" pitchFamily="34" charset="0"/>
              </a:rPr>
              <a:t>                       DTD Newest Chocolate Garnishes</a:t>
            </a:r>
          </a:p>
          <a:p>
            <a:r>
              <a:rPr lang="en-US" sz="2400" dirty="0">
                <a:latin typeface="Candara" panose="020E0502030303020204" pitchFamily="34" charset="0"/>
              </a:rPr>
              <a:t> </a:t>
            </a:r>
            <a:endParaRPr lang="en-US" sz="2000" dirty="0">
              <a:latin typeface="Candara" panose="020E0502030303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29401" y="4648200"/>
            <a:ext cx="22161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andara" panose="020E0502030303020204" pitchFamily="34" charset="0"/>
              </a:rPr>
              <a:t> </a:t>
            </a:r>
            <a:endParaRPr lang="en-US" sz="1000" b="1" dirty="0">
              <a:latin typeface="Candara" panose="020E0502030303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0800000" flipH="1" flipV="1">
            <a:off x="5635174" y="3138845"/>
            <a:ext cx="18764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Candara" panose="020E0502030303020204" pitchFamily="34" charset="0"/>
              </a:rPr>
              <a:t>White or Milk Chocolate Crushed  Edible Flowers with Ginger and Lemon Zest </a:t>
            </a:r>
            <a:endParaRPr lang="en-US" sz="1000" b="1" dirty="0">
              <a:latin typeface="Candara" panose="020E0502030303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24600" y="2401416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sz="900" b="1" dirty="0">
              <a:latin typeface="Candara" panose="020E0502030303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43693" y="3200400"/>
            <a:ext cx="2432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Candara" panose="020E0502030303020204" pitchFamily="34" charset="0"/>
              </a:rPr>
              <a:t>White or Dark Chocolate Apricot Almond</a:t>
            </a:r>
            <a:endParaRPr lang="en-US" sz="1000" b="1" dirty="0">
              <a:latin typeface="Candara" panose="020E0502030303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02262" y="2693284"/>
            <a:ext cx="26160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 smtClean="0">
                <a:latin typeface="Candara" panose="020E0502030303020204" pitchFamily="34" charset="0"/>
              </a:rPr>
              <a:t> 		</a:t>
            </a:r>
            <a:endParaRPr lang="en-US" sz="1000" b="1" dirty="0">
              <a:latin typeface="Candara" panose="020E0502030303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3804" y="3200400"/>
            <a:ext cx="2244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Candara" panose="020E0502030303020204" pitchFamily="34" charset="0"/>
              </a:rPr>
              <a:t>White or Dark Chocolate </a:t>
            </a:r>
            <a:r>
              <a:rPr lang="en-US" sz="1000" b="1" dirty="0">
                <a:latin typeface="Candara" panose="020E0502030303020204" pitchFamily="34" charset="0"/>
              </a:rPr>
              <a:t>B</a:t>
            </a:r>
            <a:r>
              <a:rPr lang="en-US" sz="1000" b="1" dirty="0" smtClean="0">
                <a:latin typeface="Candara" panose="020E0502030303020204" pitchFamily="34" charset="0"/>
              </a:rPr>
              <a:t>asil Lava Sea Salt </a:t>
            </a:r>
            <a:r>
              <a:rPr lang="en-US" sz="1000" b="1" dirty="0">
                <a:latin typeface="Candara" panose="020E0502030303020204" pitchFamily="34" charset="0"/>
              </a:rPr>
              <a:t>S</a:t>
            </a:r>
            <a:r>
              <a:rPr lang="en-US" sz="1000" b="1" dirty="0" smtClean="0">
                <a:latin typeface="Candara" panose="020E0502030303020204" pitchFamily="34" charset="0"/>
              </a:rPr>
              <a:t>tick</a:t>
            </a:r>
            <a:endParaRPr lang="en-US" sz="1000" b="1" dirty="0">
              <a:latin typeface="Candara" panose="020E0502030303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 rot="10800000" flipH="1" flipV="1">
            <a:off x="3143693" y="2777206"/>
            <a:ext cx="1676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Candara" panose="020E0502030303020204" pitchFamily="34" charset="0"/>
              </a:rPr>
              <a:t>Dark Chocolate Orange Zest Cranberry  Sea Salt</a:t>
            </a:r>
            <a:endParaRPr lang="en-US" sz="1000" b="1" dirty="0">
              <a:latin typeface="Candara" panose="020E0502030303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0800000" flipV="1">
            <a:off x="5277986" y="2816384"/>
            <a:ext cx="259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Candara" panose="020E0502030303020204" pitchFamily="34" charset="0"/>
              </a:rPr>
              <a:t>       White or Dark Chocolate Cherry Coconut</a:t>
            </a:r>
            <a:endParaRPr lang="en-US" sz="1000" b="1" dirty="0">
              <a:latin typeface="Candara" panose="020E0502030303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2739450"/>
            <a:ext cx="2479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Candara" panose="020E0502030303020204" pitchFamily="34" charset="0"/>
              </a:rPr>
              <a:t>White  or Milk Chocolate Pistachio Nut Raspberry</a:t>
            </a:r>
            <a:endParaRPr lang="en-US" sz="1000" b="1" dirty="0">
              <a:latin typeface="Candara" panose="020E0502030303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31" b="89754" l="5904" r="96094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340">
            <a:off x="-114260" y="1839036"/>
            <a:ext cx="4270944" cy="9465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730"/>
          <a:stretch/>
        </p:blipFill>
        <p:spPr>
          <a:xfrm>
            <a:off x="4563023" y="1729553"/>
            <a:ext cx="4173351" cy="1261626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18" b="95181" l="4167" r="9807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1451"/>
            <a:ext cx="2016204" cy="1603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80" b="93609" l="0" r="9768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20333">
            <a:off x="2762931" y="4559240"/>
            <a:ext cx="1707527" cy="1500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96" b="95563" l="4530" r="95819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726" y="4029788"/>
            <a:ext cx="1696585" cy="172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896619" y="6053969"/>
            <a:ext cx="37085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" b="1" dirty="0" smtClean="0">
                <a:latin typeface="Candara" panose="020E0502030303020204" pitchFamily="34" charset="0"/>
              </a:rPr>
              <a:t>	 </a:t>
            </a:r>
            <a:r>
              <a:rPr lang="en-US" sz="1000" b="1" dirty="0" smtClean="0">
                <a:latin typeface="Candara" panose="020E0502030303020204" pitchFamily="34" charset="0"/>
              </a:rPr>
              <a:t>Swirl Designs - Many Flavors!</a:t>
            </a:r>
          </a:p>
          <a:p>
            <a:pPr algn="just"/>
            <a:r>
              <a:rPr lang="en-US" sz="1000" b="1" dirty="0" smtClean="0">
                <a:latin typeface="Candara" panose="020E0502030303020204" pitchFamily="34" charset="0"/>
              </a:rPr>
              <a:t>                            Dark </a:t>
            </a:r>
            <a:r>
              <a:rPr lang="en-US" sz="1000" b="1" dirty="0">
                <a:latin typeface="Candara" panose="020E0502030303020204" pitchFamily="34" charset="0"/>
              </a:rPr>
              <a:t>Chocolate dusted with Blueberry Blend</a:t>
            </a:r>
          </a:p>
          <a:p>
            <a:pPr algn="just"/>
            <a:r>
              <a:rPr lang="en-US" sz="1000" b="1" dirty="0" smtClean="0">
                <a:latin typeface="Candara" panose="020E0502030303020204" pitchFamily="34" charset="0"/>
              </a:rPr>
              <a:t>                     Dark </a:t>
            </a:r>
            <a:r>
              <a:rPr lang="en-US" sz="1000" b="1" dirty="0">
                <a:latin typeface="Candara" panose="020E0502030303020204" pitchFamily="34" charset="0"/>
              </a:rPr>
              <a:t>Chocolate dusted with Apple | Cinnamon Blend</a:t>
            </a:r>
          </a:p>
          <a:p>
            <a:pPr algn="just"/>
            <a:r>
              <a:rPr lang="en-US" sz="1000" b="1" dirty="0" smtClean="0">
                <a:latin typeface="Candara" panose="020E0502030303020204" pitchFamily="34" charset="0"/>
              </a:rPr>
              <a:t>                 Dark </a:t>
            </a:r>
            <a:r>
              <a:rPr lang="en-US" sz="1000" b="1" dirty="0">
                <a:latin typeface="Candara" panose="020E0502030303020204" pitchFamily="34" charset="0"/>
              </a:rPr>
              <a:t>Chocolate dusted with Caramel | Marshmallow Blend</a:t>
            </a:r>
          </a:p>
          <a:p>
            <a:pPr algn="just"/>
            <a:r>
              <a:rPr lang="en-US" sz="1000" b="1" dirty="0">
                <a:latin typeface="Candara" panose="020E0502030303020204" pitchFamily="34" charset="0"/>
              </a:rPr>
              <a:t> </a:t>
            </a:r>
            <a:r>
              <a:rPr lang="en-US" sz="1000" b="1" dirty="0" smtClean="0">
                <a:latin typeface="Candara" panose="020E0502030303020204" pitchFamily="34" charset="0"/>
              </a:rPr>
              <a:t>                  Dark </a:t>
            </a:r>
            <a:r>
              <a:rPr lang="en-US" sz="1000" b="1" dirty="0">
                <a:latin typeface="Candara" panose="020E0502030303020204" pitchFamily="34" charset="0"/>
              </a:rPr>
              <a:t>Chocolate dusted with Crushed Edible Flower Blend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47" b="89647" l="7230" r="1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47" y="4456427"/>
            <a:ext cx="3650805" cy="9507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67400" y="5407157"/>
            <a:ext cx="23439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>
                <a:latin typeface="Candara" panose="020E0502030303020204" pitchFamily="34" charset="0"/>
              </a:rPr>
              <a:t>Peanut Butter Chocolate Mouse Pretzel</a:t>
            </a:r>
          </a:p>
        </p:txBody>
      </p:sp>
    </p:spTree>
    <p:extLst>
      <p:ext uri="{BB962C8B-B14F-4D97-AF65-F5344CB8AC3E}">
        <p14:creationId xmlns:p14="http://schemas.microsoft.com/office/powerpoint/2010/main" val="22794010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9">
      <a:dk1>
        <a:sysClr val="windowText" lastClr="000000"/>
      </a:dk1>
      <a:lt1>
        <a:srgbClr val="FFFFFF"/>
      </a:lt1>
      <a:dk2>
        <a:srgbClr val="FFFFFF"/>
      </a:dk2>
      <a:lt2>
        <a:srgbClr val="FFFFFF"/>
      </a:lt2>
      <a:accent1>
        <a:srgbClr val="669900"/>
      </a:accent1>
      <a:accent2>
        <a:srgbClr val="FFFFFF"/>
      </a:accent2>
      <a:accent3>
        <a:srgbClr val="669900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11603</TotalTime>
  <Words>1651</Words>
  <Application>Microsoft Office PowerPoint</Application>
  <PresentationFormat>On-screen Show (4:3)</PresentationFormat>
  <Paragraphs>444</Paragraphs>
  <Slides>24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DTD NEW BLENDS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CONTACT US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Diane</dc:creator>
  <cp:lastModifiedBy>Diane</cp:lastModifiedBy>
  <cp:revision>300</cp:revision>
  <dcterms:created xsi:type="dcterms:W3CDTF">2012-09-24T23:46:39Z</dcterms:created>
  <dcterms:modified xsi:type="dcterms:W3CDTF">2015-04-20T15:39:22Z</dcterms:modified>
</cp:coreProperties>
</file>